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24"/>
  </p:notesMasterIdLst>
  <p:handoutMasterIdLst>
    <p:handoutMasterId r:id="rId25"/>
  </p:handoutMasterIdLst>
  <p:sldIdLst>
    <p:sldId id="370" r:id="rId2"/>
    <p:sldId id="391" r:id="rId3"/>
    <p:sldId id="413" r:id="rId4"/>
    <p:sldId id="392" r:id="rId5"/>
    <p:sldId id="393" r:id="rId6"/>
    <p:sldId id="394" r:id="rId7"/>
    <p:sldId id="408" r:id="rId8"/>
    <p:sldId id="395" r:id="rId9"/>
    <p:sldId id="396" r:id="rId10"/>
    <p:sldId id="409" r:id="rId11"/>
    <p:sldId id="397" r:id="rId12"/>
    <p:sldId id="411" r:id="rId13"/>
    <p:sldId id="404" r:id="rId14"/>
    <p:sldId id="405" r:id="rId15"/>
    <p:sldId id="410" r:id="rId16"/>
    <p:sldId id="406" r:id="rId17"/>
    <p:sldId id="407" r:id="rId18"/>
    <p:sldId id="412" r:id="rId19"/>
    <p:sldId id="376" r:id="rId20"/>
    <p:sldId id="377" r:id="rId21"/>
    <p:sldId id="399" r:id="rId22"/>
    <p:sldId id="364" r:id="rId23"/>
  </p:sldIdLst>
  <p:sldSz cx="9144000" cy="6858000" type="screen4x3"/>
  <p:notesSz cx="7102475" cy="10234613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6349"/>
    <a:srgbClr val="EED3CF"/>
    <a:srgbClr val="E7CFD3"/>
    <a:srgbClr val="D16349"/>
    <a:srgbClr val="6D6349"/>
    <a:srgbClr val="C081BD"/>
    <a:srgbClr val="6699FF"/>
    <a:srgbClr val="0066CC"/>
    <a:srgbClr val="6666FF"/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Stile medio 1 - Colore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EB344D84-9AFB-497E-A393-DC336BA19D2E}" styleName="Stile medio 3 - Colore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E25E649-3F16-4E02-A733-19D2CDBF48F0}" styleName="Stile medio 3 - Colore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24" autoAdjust="0"/>
    <p:restoredTop sz="94681" autoAdjust="0"/>
  </p:normalViewPr>
  <p:slideViewPr>
    <p:cSldViewPr>
      <p:cViewPr varScale="1">
        <p:scale>
          <a:sx n="83" d="100"/>
          <a:sy n="83" d="100"/>
        </p:scale>
        <p:origin x="1464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A2E475E-E025-4AB3-9259-2F550D527F8E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9CDEA443-F16C-4BA8-A7D1-9B5003CD5489}">
      <dgm:prSet custT="1"/>
      <dgm:spPr>
        <a:xfrm>
          <a:off x="236063" y="1636701"/>
          <a:ext cx="1891609" cy="775804"/>
        </a:xfrm>
        <a:solidFill>
          <a:srgbClr val="C06349"/>
        </a:solidFill>
      </dgm:spPr>
      <dgm:t>
        <a:bodyPr/>
        <a:lstStyle/>
        <a:p>
          <a:pPr eaLnBrk="1" latinLnBrk="0"/>
          <a:r>
            <a:rPr lang="it-IT" sz="2200" dirty="0" smtClean="0"/>
            <a:t>Obiettivo specifico</a:t>
          </a:r>
        </a:p>
      </dgm:t>
    </dgm:pt>
    <dgm:pt modelId="{D1B0BA63-59B7-4449-B805-A7971B962802}" type="parTrans" cxnId="{3F92C931-E81E-42C8-87C0-935C7DB0B0DE}">
      <dgm:prSet/>
      <dgm:spPr/>
      <dgm:t>
        <a:bodyPr/>
        <a:lstStyle/>
        <a:p>
          <a:endParaRPr lang="it-IT"/>
        </a:p>
      </dgm:t>
    </dgm:pt>
    <dgm:pt modelId="{4D1F15B9-4EEC-45DE-9864-1CEC04DF8067}" type="sibTrans" cxnId="{3F92C931-E81E-42C8-87C0-935C7DB0B0DE}">
      <dgm:prSet/>
      <dgm:spPr/>
      <dgm:t>
        <a:bodyPr/>
        <a:lstStyle/>
        <a:p>
          <a:endParaRPr lang="it-IT"/>
        </a:p>
      </dgm:t>
    </dgm:pt>
    <dgm:pt modelId="{5F4146B4-F38F-4C6E-A6F0-3788769F7467}">
      <dgm:prSet custT="1"/>
      <dgm:spPr>
        <a:xfrm rot="5400000">
          <a:off x="4372504" y="-1375094"/>
          <a:ext cx="727494" cy="5257235"/>
        </a:xfrm>
        <a:solidFill>
          <a:schemeClr val="accent1">
            <a:tint val="40000"/>
            <a:hueOff val="0"/>
            <a:satOff val="0"/>
            <a:lumOff val="0"/>
            <a:alpha val="90000"/>
          </a:schemeClr>
        </a:solidFill>
      </dgm:spPr>
      <dgm:t>
        <a:bodyPr/>
        <a:lstStyle/>
        <a:p>
          <a:pPr algn="just"/>
          <a:r>
            <a:rPr lang="it-IT" sz="1300" dirty="0" smtClean="0"/>
            <a:t> 8.ii  Integrazione sostenibile nel mercato del lavoro dei giovani, in particolare quelli che non svolgono attività lavorative, non seguono studi ne formazioni, inclusi i giovani a rischio di esclusione sociale e i giovani delle comunità emarginate, anche attraverso l'attuazione della Garanzia per i Giovani</a:t>
          </a:r>
          <a:endParaRPr lang="it-IT" sz="1300" dirty="0"/>
        </a:p>
      </dgm:t>
    </dgm:pt>
    <dgm:pt modelId="{E4C4D0D6-CD07-49A1-9729-67E464E6F7B9}" type="parTrans" cxnId="{80B6D963-372C-4214-A532-985D24F9C893}">
      <dgm:prSet/>
      <dgm:spPr/>
      <dgm:t>
        <a:bodyPr/>
        <a:lstStyle/>
        <a:p>
          <a:endParaRPr lang="it-IT"/>
        </a:p>
      </dgm:t>
    </dgm:pt>
    <dgm:pt modelId="{B0959F3B-9764-4D01-A0EB-BBB20E1CFD69}" type="sibTrans" cxnId="{80B6D963-372C-4214-A532-985D24F9C893}">
      <dgm:prSet/>
      <dgm:spPr/>
      <dgm:t>
        <a:bodyPr/>
        <a:lstStyle/>
        <a:p>
          <a:endParaRPr lang="it-IT"/>
        </a:p>
      </dgm:t>
    </dgm:pt>
    <dgm:pt modelId="{12268897-3D1F-4AA1-AFD8-9817204FC9C6}">
      <dgm:prSet custT="1"/>
      <dgm:spPr>
        <a:xfrm rot="5400000">
          <a:off x="4350742" y="-543318"/>
          <a:ext cx="744480" cy="5230696"/>
        </a:xfrm>
      </dgm:spPr>
      <dgm:t>
        <a:bodyPr/>
        <a:lstStyle/>
        <a:p>
          <a:pPr algn="just"/>
          <a:r>
            <a:rPr lang="it-IT" sz="1200" dirty="0" smtClean="0"/>
            <a:t> </a:t>
          </a:r>
          <a:r>
            <a:rPr lang="it-IT" sz="1300" dirty="0" smtClean="0"/>
            <a:t>8.1 Aumentare l'occupazione dei giovani</a:t>
          </a:r>
          <a:endParaRPr lang="it-IT" sz="1300" dirty="0"/>
        </a:p>
      </dgm:t>
    </dgm:pt>
    <dgm:pt modelId="{EFC7132E-7917-48B8-842B-CA8DFCFD7B94}" type="parTrans" cxnId="{958BDFCE-40A6-4DD7-B394-DA846D970E0B}">
      <dgm:prSet/>
      <dgm:spPr/>
      <dgm:t>
        <a:bodyPr/>
        <a:lstStyle/>
        <a:p>
          <a:endParaRPr lang="it-IT"/>
        </a:p>
      </dgm:t>
    </dgm:pt>
    <dgm:pt modelId="{CB21C502-AF12-42BC-84C0-96CCEE8E044B}" type="sibTrans" cxnId="{958BDFCE-40A6-4DD7-B394-DA846D970E0B}">
      <dgm:prSet/>
      <dgm:spPr/>
      <dgm:t>
        <a:bodyPr/>
        <a:lstStyle/>
        <a:p>
          <a:endParaRPr lang="it-IT"/>
        </a:p>
      </dgm:t>
    </dgm:pt>
    <dgm:pt modelId="{F97CA1E5-8044-4755-8728-6BA594108B0B}">
      <dgm:prSet custT="1"/>
      <dgm:spPr>
        <a:xfrm rot="5400000">
          <a:off x="4367571" y="311019"/>
          <a:ext cx="737354" cy="5229337"/>
        </a:xfrm>
      </dgm:spPr>
      <dgm:t>
        <a:bodyPr/>
        <a:lstStyle/>
        <a:p>
          <a:pPr algn="just"/>
          <a:r>
            <a:rPr lang="it-IT" sz="1300" dirty="0" smtClean="0"/>
            <a:t>8.1.1 Misure di politica attiva con particolare attenzione ai settori che offrono maggiori prospettive di crescita (ad esempio nell’ambito di: green economy, </a:t>
          </a:r>
          <a:r>
            <a:rPr lang="it-IT" sz="1300" dirty="0" err="1" smtClean="0"/>
            <a:t>blue</a:t>
          </a:r>
          <a:r>
            <a:rPr lang="it-IT" sz="1300" dirty="0" smtClean="0"/>
            <a:t> economy, servizi alla persona, servizi socio-sanitari, valorizzazione del patrimonio culturale, ICT</a:t>
          </a:r>
          <a:endParaRPr lang="it-IT" sz="1300" dirty="0"/>
        </a:p>
      </dgm:t>
    </dgm:pt>
    <dgm:pt modelId="{104E398C-CB0B-42A2-81CF-4FC34C3BA296}" type="parTrans" cxnId="{137950B5-073A-4846-B34D-ECAD112CF354}">
      <dgm:prSet/>
      <dgm:spPr/>
      <dgm:t>
        <a:bodyPr/>
        <a:lstStyle/>
        <a:p>
          <a:endParaRPr lang="it-IT"/>
        </a:p>
      </dgm:t>
    </dgm:pt>
    <dgm:pt modelId="{3DAB59D9-735B-435D-881E-7E103AC68A64}" type="sibTrans" cxnId="{137950B5-073A-4846-B34D-ECAD112CF354}">
      <dgm:prSet/>
      <dgm:spPr/>
      <dgm:t>
        <a:bodyPr/>
        <a:lstStyle/>
        <a:p>
          <a:endParaRPr lang="it-IT"/>
        </a:p>
      </dgm:t>
    </dgm:pt>
    <dgm:pt modelId="{29A7ABA7-3F33-4EE9-9876-E845E44922CC}">
      <dgm:prSet custT="1"/>
      <dgm:spPr>
        <a:xfrm>
          <a:off x="216025" y="561"/>
          <a:ext cx="1891609" cy="822356"/>
        </a:xfrm>
        <a:solidFill>
          <a:srgbClr val="C06349"/>
        </a:solidFill>
      </dgm:spPr>
      <dgm:t>
        <a:bodyPr/>
        <a:lstStyle/>
        <a:p>
          <a:pPr eaLnBrk="1" latinLnBrk="0"/>
          <a:r>
            <a:rPr lang="it-IT" sz="2200" dirty="0" smtClean="0"/>
            <a:t>Asse</a:t>
          </a:r>
          <a:r>
            <a:rPr lang="it-IT" sz="1800" dirty="0" smtClean="0"/>
            <a:t> </a:t>
          </a:r>
        </a:p>
      </dgm:t>
    </dgm:pt>
    <dgm:pt modelId="{CBFACA63-B33A-4D51-86A2-813780491442}" type="sibTrans" cxnId="{A5E40B6E-CA19-4CD8-9757-32882643EA80}">
      <dgm:prSet/>
      <dgm:spPr/>
      <dgm:t>
        <a:bodyPr/>
        <a:lstStyle/>
        <a:p>
          <a:endParaRPr lang="it-IT"/>
        </a:p>
      </dgm:t>
    </dgm:pt>
    <dgm:pt modelId="{D42F063F-2C8A-4205-82EA-67E7C04B98D8}" type="parTrans" cxnId="{A5E40B6E-CA19-4CD8-9757-32882643EA80}">
      <dgm:prSet/>
      <dgm:spPr/>
      <dgm:t>
        <a:bodyPr/>
        <a:lstStyle/>
        <a:p>
          <a:endParaRPr lang="it-IT"/>
        </a:p>
      </dgm:t>
    </dgm:pt>
    <dgm:pt modelId="{E4739141-B289-4F20-8D3C-97FEB78AF90D}">
      <dgm:prSet custT="1"/>
      <dgm:spPr>
        <a:xfrm rot="5400000">
          <a:off x="4362001" y="-2216877"/>
          <a:ext cx="748500" cy="5257235"/>
        </a:xfrm>
        <a:solidFill>
          <a:schemeClr val="accent1">
            <a:tint val="40000"/>
            <a:hueOff val="0"/>
            <a:satOff val="0"/>
            <a:lumOff val="0"/>
            <a:alpha val="90000"/>
          </a:schemeClr>
        </a:solidFill>
      </dgm:spPr>
      <dgm:t>
        <a:bodyPr/>
        <a:lstStyle/>
        <a:p>
          <a:pPr algn="just" eaLnBrk="1" latinLnBrk="0"/>
          <a:r>
            <a:rPr lang="it-IT" sz="1100" dirty="0" smtClean="0"/>
            <a:t> </a:t>
          </a:r>
          <a:r>
            <a:rPr lang="it-IT" sz="1300" dirty="0" smtClean="0"/>
            <a:t>Asse I – Occupazione del PO FSE Sicilia 2014-2020 </a:t>
          </a:r>
        </a:p>
      </dgm:t>
    </dgm:pt>
    <dgm:pt modelId="{E5A21D88-3636-4EC0-B017-823C5471E438}" type="sibTrans" cxnId="{4C461E04-98B0-4C14-A689-6B67835AD3CF}">
      <dgm:prSet/>
      <dgm:spPr/>
      <dgm:t>
        <a:bodyPr/>
        <a:lstStyle/>
        <a:p>
          <a:endParaRPr lang="it-IT"/>
        </a:p>
      </dgm:t>
    </dgm:pt>
    <dgm:pt modelId="{93BF4252-4D41-42B7-97C2-A7404FAB3C52}" type="parTrans" cxnId="{4C461E04-98B0-4C14-A689-6B67835AD3CF}">
      <dgm:prSet/>
      <dgm:spPr/>
      <dgm:t>
        <a:bodyPr/>
        <a:lstStyle/>
        <a:p>
          <a:endParaRPr lang="it-IT"/>
        </a:p>
      </dgm:t>
    </dgm:pt>
    <dgm:pt modelId="{94CC326E-D418-45C6-915C-D4565BF938EA}">
      <dgm:prSet custT="1"/>
      <dgm:spPr>
        <a:xfrm>
          <a:off x="216025" y="887180"/>
          <a:ext cx="1891609" cy="732684"/>
        </a:xfrm>
        <a:solidFill>
          <a:srgbClr val="C06349"/>
        </a:solidFill>
      </dgm:spPr>
      <dgm:t>
        <a:bodyPr/>
        <a:lstStyle/>
        <a:p>
          <a:pPr eaLnBrk="1" latinLnBrk="0"/>
          <a:r>
            <a:rPr lang="it-IT" sz="2200" dirty="0" smtClean="0"/>
            <a:t>Priorità di investimento</a:t>
          </a:r>
        </a:p>
      </dgm:t>
    </dgm:pt>
    <dgm:pt modelId="{4992252F-6025-472A-B45A-5DF30BEAEDB8}" type="sibTrans" cxnId="{AA17A5DB-29BE-4D93-95A3-DF8E86DE90FE}">
      <dgm:prSet/>
      <dgm:spPr/>
      <dgm:t>
        <a:bodyPr/>
        <a:lstStyle/>
        <a:p>
          <a:endParaRPr lang="it-IT"/>
        </a:p>
      </dgm:t>
    </dgm:pt>
    <dgm:pt modelId="{A35EA0C8-0B11-43A1-8BC5-11D288B928A4}" type="parTrans" cxnId="{AA17A5DB-29BE-4D93-95A3-DF8E86DE90FE}">
      <dgm:prSet/>
      <dgm:spPr/>
      <dgm:t>
        <a:bodyPr/>
        <a:lstStyle/>
        <a:p>
          <a:endParaRPr lang="it-IT"/>
        </a:p>
      </dgm:t>
    </dgm:pt>
    <dgm:pt modelId="{704E695C-F04C-49EB-A54E-BAC71871F6B4}">
      <dgm:prSet custT="1"/>
      <dgm:spPr>
        <a:xfrm>
          <a:off x="219469" y="2524756"/>
          <a:ext cx="1891609" cy="769609"/>
        </a:xfrm>
        <a:solidFill>
          <a:srgbClr val="C06349"/>
        </a:solidFill>
      </dgm:spPr>
      <dgm:t>
        <a:bodyPr/>
        <a:lstStyle/>
        <a:p>
          <a:r>
            <a:rPr lang="it-IT" sz="2200" dirty="0" smtClean="0"/>
            <a:t>Azione</a:t>
          </a:r>
          <a:endParaRPr lang="it-IT" sz="2200" dirty="0"/>
        </a:p>
      </dgm:t>
    </dgm:pt>
    <dgm:pt modelId="{EF93771E-6ACC-4FA3-9C30-613A7C27B8FA}" type="sibTrans" cxnId="{52706B33-B37E-417A-B0EC-719CAA911499}">
      <dgm:prSet/>
      <dgm:spPr/>
      <dgm:t>
        <a:bodyPr/>
        <a:lstStyle/>
        <a:p>
          <a:endParaRPr lang="it-IT"/>
        </a:p>
      </dgm:t>
    </dgm:pt>
    <dgm:pt modelId="{B73D4DF3-2B7B-48D3-AB09-E3CD743D0B78}" type="parTrans" cxnId="{52706B33-B37E-417A-B0EC-719CAA911499}">
      <dgm:prSet/>
      <dgm:spPr/>
      <dgm:t>
        <a:bodyPr/>
        <a:lstStyle/>
        <a:p>
          <a:endParaRPr lang="it-IT"/>
        </a:p>
      </dgm:t>
    </dgm:pt>
    <dgm:pt modelId="{6A54C3E6-837C-4B16-8790-18353D9CCE50}" type="pres">
      <dgm:prSet presAssocID="{4A2E475E-E025-4AB3-9259-2F550D527F8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137371EC-B8E3-4FE6-8F9E-1196A293C7A2}" type="pres">
      <dgm:prSet presAssocID="{29A7ABA7-3F33-4EE9-9876-E845E44922CC}" presName="linNode" presStyleCnt="0"/>
      <dgm:spPr/>
      <dgm:t>
        <a:bodyPr/>
        <a:lstStyle/>
        <a:p>
          <a:endParaRPr lang="it-IT"/>
        </a:p>
      </dgm:t>
    </dgm:pt>
    <dgm:pt modelId="{98772EA3-BA5C-451F-918B-AA1AC69B52A6}" type="pres">
      <dgm:prSet presAssocID="{29A7ABA7-3F33-4EE9-9876-E845E44922CC}" presName="parentText" presStyleLbl="node1" presStyleIdx="0" presStyleCnt="4" custScaleX="72340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it-IT"/>
        </a:p>
      </dgm:t>
    </dgm:pt>
    <dgm:pt modelId="{94968295-2C26-4ADF-AAE7-67F5E939FDFB}" type="pres">
      <dgm:prSet presAssocID="{29A7ABA7-3F33-4EE9-9876-E845E44922CC}" presName="descendantText" presStyleLbl="alignAccFollowNode1" presStyleIdx="0" presStyleCnt="4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it-IT"/>
        </a:p>
      </dgm:t>
    </dgm:pt>
    <dgm:pt modelId="{D1195012-077C-411A-83B4-16F3C7A3A120}" type="pres">
      <dgm:prSet presAssocID="{CBFACA63-B33A-4D51-86A2-813780491442}" presName="sp" presStyleCnt="0"/>
      <dgm:spPr/>
      <dgm:t>
        <a:bodyPr/>
        <a:lstStyle/>
        <a:p>
          <a:endParaRPr lang="it-IT"/>
        </a:p>
      </dgm:t>
    </dgm:pt>
    <dgm:pt modelId="{9E9D6554-152D-47AB-8081-20418B7AACE4}" type="pres">
      <dgm:prSet presAssocID="{94CC326E-D418-45C6-915C-D4565BF938EA}" presName="linNode" presStyleCnt="0"/>
      <dgm:spPr/>
      <dgm:t>
        <a:bodyPr/>
        <a:lstStyle/>
        <a:p>
          <a:endParaRPr lang="it-IT"/>
        </a:p>
      </dgm:t>
    </dgm:pt>
    <dgm:pt modelId="{2D985A49-4595-4C0F-A9F2-89A525002045}" type="pres">
      <dgm:prSet presAssocID="{94CC326E-D418-45C6-915C-D4565BF938EA}" presName="parentText" presStyleLbl="node1" presStyleIdx="1" presStyleCnt="4" custScaleX="71942" custScaleY="136081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it-IT"/>
        </a:p>
      </dgm:t>
    </dgm:pt>
    <dgm:pt modelId="{7F06DAAC-5AF8-499A-A1AA-770EFBCD99CD}" type="pres">
      <dgm:prSet presAssocID="{94CC326E-D418-45C6-915C-D4565BF938EA}" presName="descendantText" presStyleLbl="alignAccFollowNode1" presStyleIdx="1" presStyleCnt="4" custScaleY="186550" custLinFactNeighborX="1035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it-IT"/>
        </a:p>
      </dgm:t>
    </dgm:pt>
    <dgm:pt modelId="{647C3BDE-4C53-43AE-A840-CD36FCE2F854}" type="pres">
      <dgm:prSet presAssocID="{4992252F-6025-472A-B45A-5DF30BEAEDB8}" presName="sp" presStyleCnt="0"/>
      <dgm:spPr/>
      <dgm:t>
        <a:bodyPr/>
        <a:lstStyle/>
        <a:p>
          <a:endParaRPr lang="it-IT"/>
        </a:p>
      </dgm:t>
    </dgm:pt>
    <dgm:pt modelId="{9BF09969-13A3-4D57-B00D-515FF5A209A6}" type="pres">
      <dgm:prSet presAssocID="{9CDEA443-F16C-4BA8-A7D1-9B5003CD5489}" presName="linNode" presStyleCnt="0"/>
      <dgm:spPr/>
      <dgm:t>
        <a:bodyPr/>
        <a:lstStyle/>
        <a:p>
          <a:endParaRPr lang="it-IT"/>
        </a:p>
      </dgm:t>
    </dgm:pt>
    <dgm:pt modelId="{D7EB1B67-B2A7-4032-8134-D62ADF37C127}" type="pres">
      <dgm:prSet presAssocID="{9CDEA443-F16C-4BA8-A7D1-9B5003CD5489}" presName="parentText" presStyleLbl="node1" presStyleIdx="2" presStyleCnt="4" custScaleX="69577" custScaleY="105444" custLinFactNeighborX="405" custLinFactNeighborY="-113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it-IT"/>
        </a:p>
      </dgm:t>
    </dgm:pt>
    <dgm:pt modelId="{256FB4F0-D01F-4314-A905-B6872AC54E19}" type="pres">
      <dgm:prSet presAssocID="{9CDEA443-F16C-4BA8-A7D1-9B5003CD5489}" presName="descendantText" presStyleLbl="alignAccFollowNode1" presStyleIdx="2" presStyleCnt="4" custScaleX="100000" custScaleY="103391" custLinFactNeighborX="2611" custLinFactNeighborY="2191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it-IT"/>
        </a:p>
      </dgm:t>
    </dgm:pt>
    <dgm:pt modelId="{5E2BAF93-DBF5-4D2A-B4DB-554362F572F8}" type="pres">
      <dgm:prSet presAssocID="{4D1F15B9-4EEC-45DE-9864-1CEC04DF8067}" presName="sp" presStyleCnt="0"/>
      <dgm:spPr/>
      <dgm:t>
        <a:bodyPr/>
        <a:lstStyle/>
        <a:p>
          <a:endParaRPr lang="it-IT"/>
        </a:p>
      </dgm:t>
    </dgm:pt>
    <dgm:pt modelId="{2E186A4C-FC70-4CD2-A7D3-175DCCFE29B3}" type="pres">
      <dgm:prSet presAssocID="{704E695C-F04C-49EB-A54E-BAC71871F6B4}" presName="linNode" presStyleCnt="0"/>
      <dgm:spPr/>
      <dgm:t>
        <a:bodyPr/>
        <a:lstStyle/>
        <a:p>
          <a:endParaRPr lang="it-IT"/>
        </a:p>
      </dgm:t>
    </dgm:pt>
    <dgm:pt modelId="{A63ADCBC-C0A1-405A-B2E8-EADB78EF643B}" type="pres">
      <dgm:prSet presAssocID="{704E695C-F04C-49EB-A54E-BAC71871F6B4}" presName="parentText" presStyleLbl="node1" presStyleIdx="3" presStyleCnt="4" custScaleX="70865" custScaleY="133100" custLinFactNeighborX="-82" custLinFactNeighborY="231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it-IT"/>
        </a:p>
      </dgm:t>
    </dgm:pt>
    <dgm:pt modelId="{CF36AE07-5D31-44A1-AFBE-D99A1C7EF841}" type="pres">
      <dgm:prSet presAssocID="{704E695C-F04C-49EB-A54E-BAC71871F6B4}" presName="descendantText" presStyleLbl="alignAccFollowNode1" presStyleIdx="3" presStyleCnt="4" custScaleY="166327" custLinFactNeighborX="1032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it-IT"/>
        </a:p>
      </dgm:t>
    </dgm:pt>
  </dgm:ptLst>
  <dgm:cxnLst>
    <dgm:cxn modelId="{958BDFCE-40A6-4DD7-B394-DA846D970E0B}" srcId="{9CDEA443-F16C-4BA8-A7D1-9B5003CD5489}" destId="{12268897-3D1F-4AA1-AFD8-9817204FC9C6}" srcOrd="0" destOrd="0" parTransId="{EFC7132E-7917-48B8-842B-CA8DFCFD7B94}" sibTransId="{CB21C502-AF12-42BC-84C0-96CCEE8E044B}"/>
    <dgm:cxn modelId="{52706B33-B37E-417A-B0EC-719CAA911499}" srcId="{4A2E475E-E025-4AB3-9259-2F550D527F8E}" destId="{704E695C-F04C-49EB-A54E-BAC71871F6B4}" srcOrd="3" destOrd="0" parTransId="{B73D4DF3-2B7B-48D3-AB09-E3CD743D0B78}" sibTransId="{EF93771E-6ACC-4FA3-9C30-613A7C27B8FA}"/>
    <dgm:cxn modelId="{0C161B06-A949-004D-A2B1-1A2A7B90248C}" type="presOf" srcId="{704E695C-F04C-49EB-A54E-BAC71871F6B4}" destId="{A63ADCBC-C0A1-405A-B2E8-EADB78EF643B}" srcOrd="0" destOrd="0" presId="urn:microsoft.com/office/officeart/2005/8/layout/vList5"/>
    <dgm:cxn modelId="{A5E40B6E-CA19-4CD8-9757-32882643EA80}" srcId="{4A2E475E-E025-4AB3-9259-2F550D527F8E}" destId="{29A7ABA7-3F33-4EE9-9876-E845E44922CC}" srcOrd="0" destOrd="0" parTransId="{D42F063F-2C8A-4205-82EA-67E7C04B98D8}" sibTransId="{CBFACA63-B33A-4D51-86A2-813780491442}"/>
    <dgm:cxn modelId="{A0C60FD7-AE46-9642-8C68-FCA93B24D9FE}" type="presOf" srcId="{29A7ABA7-3F33-4EE9-9876-E845E44922CC}" destId="{98772EA3-BA5C-451F-918B-AA1AC69B52A6}" srcOrd="0" destOrd="0" presId="urn:microsoft.com/office/officeart/2005/8/layout/vList5"/>
    <dgm:cxn modelId="{3F92C931-E81E-42C8-87C0-935C7DB0B0DE}" srcId="{4A2E475E-E025-4AB3-9259-2F550D527F8E}" destId="{9CDEA443-F16C-4BA8-A7D1-9B5003CD5489}" srcOrd="2" destOrd="0" parTransId="{D1B0BA63-59B7-4449-B805-A7971B962802}" sibTransId="{4D1F15B9-4EEC-45DE-9864-1CEC04DF8067}"/>
    <dgm:cxn modelId="{7361423C-212A-CA46-8174-9BC49BAA928C}" type="presOf" srcId="{12268897-3D1F-4AA1-AFD8-9817204FC9C6}" destId="{256FB4F0-D01F-4314-A905-B6872AC54E19}" srcOrd="0" destOrd="0" presId="urn:microsoft.com/office/officeart/2005/8/layout/vList5"/>
    <dgm:cxn modelId="{FF6A9C48-E839-6043-995F-06F91A57CA42}" type="presOf" srcId="{9CDEA443-F16C-4BA8-A7D1-9B5003CD5489}" destId="{D7EB1B67-B2A7-4032-8134-D62ADF37C127}" srcOrd="0" destOrd="0" presId="urn:microsoft.com/office/officeart/2005/8/layout/vList5"/>
    <dgm:cxn modelId="{137950B5-073A-4846-B34D-ECAD112CF354}" srcId="{704E695C-F04C-49EB-A54E-BAC71871F6B4}" destId="{F97CA1E5-8044-4755-8728-6BA594108B0B}" srcOrd="0" destOrd="0" parTransId="{104E398C-CB0B-42A2-81CF-4FC34C3BA296}" sibTransId="{3DAB59D9-735B-435D-881E-7E103AC68A64}"/>
    <dgm:cxn modelId="{80B6D963-372C-4214-A532-985D24F9C893}" srcId="{94CC326E-D418-45C6-915C-D4565BF938EA}" destId="{5F4146B4-F38F-4C6E-A6F0-3788769F7467}" srcOrd="0" destOrd="0" parTransId="{E4C4D0D6-CD07-49A1-9729-67E464E6F7B9}" sibTransId="{B0959F3B-9764-4D01-A0EB-BBB20E1CFD69}"/>
    <dgm:cxn modelId="{46F932B1-BF80-6E4F-8A88-63B477389744}" type="presOf" srcId="{F97CA1E5-8044-4755-8728-6BA594108B0B}" destId="{CF36AE07-5D31-44A1-AFBE-D99A1C7EF841}" srcOrd="0" destOrd="0" presId="urn:microsoft.com/office/officeart/2005/8/layout/vList5"/>
    <dgm:cxn modelId="{4C461E04-98B0-4C14-A689-6B67835AD3CF}" srcId="{29A7ABA7-3F33-4EE9-9876-E845E44922CC}" destId="{E4739141-B289-4F20-8D3C-97FEB78AF90D}" srcOrd="0" destOrd="0" parTransId="{93BF4252-4D41-42B7-97C2-A7404FAB3C52}" sibTransId="{E5A21D88-3636-4EC0-B017-823C5471E438}"/>
    <dgm:cxn modelId="{C7491846-EDFB-5C4C-B48E-02FFB7A4DBEB}" type="presOf" srcId="{E4739141-B289-4F20-8D3C-97FEB78AF90D}" destId="{94968295-2C26-4ADF-AAE7-67F5E939FDFB}" srcOrd="0" destOrd="0" presId="urn:microsoft.com/office/officeart/2005/8/layout/vList5"/>
    <dgm:cxn modelId="{4FEEAEDD-A09C-A847-A874-D7808D6C0F62}" type="presOf" srcId="{4A2E475E-E025-4AB3-9259-2F550D527F8E}" destId="{6A54C3E6-837C-4B16-8790-18353D9CCE50}" srcOrd="0" destOrd="0" presId="urn:microsoft.com/office/officeart/2005/8/layout/vList5"/>
    <dgm:cxn modelId="{BD903BB1-1A8C-0C4A-88D0-AEBBB44C8D38}" type="presOf" srcId="{5F4146B4-F38F-4C6E-A6F0-3788769F7467}" destId="{7F06DAAC-5AF8-499A-A1AA-770EFBCD99CD}" srcOrd="0" destOrd="0" presId="urn:microsoft.com/office/officeart/2005/8/layout/vList5"/>
    <dgm:cxn modelId="{AA17A5DB-29BE-4D93-95A3-DF8E86DE90FE}" srcId="{4A2E475E-E025-4AB3-9259-2F550D527F8E}" destId="{94CC326E-D418-45C6-915C-D4565BF938EA}" srcOrd="1" destOrd="0" parTransId="{A35EA0C8-0B11-43A1-8BC5-11D288B928A4}" sibTransId="{4992252F-6025-472A-B45A-5DF30BEAEDB8}"/>
    <dgm:cxn modelId="{25B10930-B643-774E-A614-B8279EAB90BC}" type="presOf" srcId="{94CC326E-D418-45C6-915C-D4565BF938EA}" destId="{2D985A49-4595-4C0F-A9F2-89A525002045}" srcOrd="0" destOrd="0" presId="urn:microsoft.com/office/officeart/2005/8/layout/vList5"/>
    <dgm:cxn modelId="{288E1623-632C-A34D-B0AF-D378ABEB92AC}" type="presParOf" srcId="{6A54C3E6-837C-4B16-8790-18353D9CCE50}" destId="{137371EC-B8E3-4FE6-8F9E-1196A293C7A2}" srcOrd="0" destOrd="0" presId="urn:microsoft.com/office/officeart/2005/8/layout/vList5"/>
    <dgm:cxn modelId="{B5527EBE-0B71-3945-A584-CF9B1C7C2900}" type="presParOf" srcId="{137371EC-B8E3-4FE6-8F9E-1196A293C7A2}" destId="{98772EA3-BA5C-451F-918B-AA1AC69B52A6}" srcOrd="0" destOrd="0" presId="urn:microsoft.com/office/officeart/2005/8/layout/vList5"/>
    <dgm:cxn modelId="{25F49AA0-DF62-6644-BE67-BF389FF69EEF}" type="presParOf" srcId="{137371EC-B8E3-4FE6-8F9E-1196A293C7A2}" destId="{94968295-2C26-4ADF-AAE7-67F5E939FDFB}" srcOrd="1" destOrd="0" presId="urn:microsoft.com/office/officeart/2005/8/layout/vList5"/>
    <dgm:cxn modelId="{218E9259-1756-204F-AFF6-B98D5834ED44}" type="presParOf" srcId="{6A54C3E6-837C-4B16-8790-18353D9CCE50}" destId="{D1195012-077C-411A-83B4-16F3C7A3A120}" srcOrd="1" destOrd="0" presId="urn:microsoft.com/office/officeart/2005/8/layout/vList5"/>
    <dgm:cxn modelId="{C14698CB-7B03-9A43-AC5E-1FF38E8E4252}" type="presParOf" srcId="{6A54C3E6-837C-4B16-8790-18353D9CCE50}" destId="{9E9D6554-152D-47AB-8081-20418B7AACE4}" srcOrd="2" destOrd="0" presId="urn:microsoft.com/office/officeart/2005/8/layout/vList5"/>
    <dgm:cxn modelId="{9D8CE232-CDAF-BE48-99E6-4358517FE6A9}" type="presParOf" srcId="{9E9D6554-152D-47AB-8081-20418B7AACE4}" destId="{2D985A49-4595-4C0F-A9F2-89A525002045}" srcOrd="0" destOrd="0" presId="urn:microsoft.com/office/officeart/2005/8/layout/vList5"/>
    <dgm:cxn modelId="{62B21977-F396-9E4B-AAF4-02178FA79625}" type="presParOf" srcId="{9E9D6554-152D-47AB-8081-20418B7AACE4}" destId="{7F06DAAC-5AF8-499A-A1AA-770EFBCD99CD}" srcOrd="1" destOrd="0" presId="urn:microsoft.com/office/officeart/2005/8/layout/vList5"/>
    <dgm:cxn modelId="{1B2924A9-A3A4-CF41-8E0B-AF8101241B09}" type="presParOf" srcId="{6A54C3E6-837C-4B16-8790-18353D9CCE50}" destId="{647C3BDE-4C53-43AE-A840-CD36FCE2F854}" srcOrd="3" destOrd="0" presId="urn:microsoft.com/office/officeart/2005/8/layout/vList5"/>
    <dgm:cxn modelId="{5E15D03E-D278-AC42-8C2F-EDEC23E17FA2}" type="presParOf" srcId="{6A54C3E6-837C-4B16-8790-18353D9CCE50}" destId="{9BF09969-13A3-4D57-B00D-515FF5A209A6}" srcOrd="4" destOrd="0" presId="urn:microsoft.com/office/officeart/2005/8/layout/vList5"/>
    <dgm:cxn modelId="{6689BBCC-B4E0-D54F-A480-E5A6C237B6AD}" type="presParOf" srcId="{9BF09969-13A3-4D57-B00D-515FF5A209A6}" destId="{D7EB1B67-B2A7-4032-8134-D62ADF37C127}" srcOrd="0" destOrd="0" presId="urn:microsoft.com/office/officeart/2005/8/layout/vList5"/>
    <dgm:cxn modelId="{53D66AEF-89E0-D142-9175-EC639C61DB2D}" type="presParOf" srcId="{9BF09969-13A3-4D57-B00D-515FF5A209A6}" destId="{256FB4F0-D01F-4314-A905-B6872AC54E19}" srcOrd="1" destOrd="0" presId="urn:microsoft.com/office/officeart/2005/8/layout/vList5"/>
    <dgm:cxn modelId="{24C11890-A5FE-254B-B2D7-FF17056114D8}" type="presParOf" srcId="{6A54C3E6-837C-4B16-8790-18353D9CCE50}" destId="{5E2BAF93-DBF5-4D2A-B4DB-554362F572F8}" srcOrd="5" destOrd="0" presId="urn:microsoft.com/office/officeart/2005/8/layout/vList5"/>
    <dgm:cxn modelId="{9678B259-644A-2748-B205-BB08D39DE129}" type="presParOf" srcId="{6A54C3E6-837C-4B16-8790-18353D9CCE50}" destId="{2E186A4C-FC70-4CD2-A7D3-175DCCFE29B3}" srcOrd="6" destOrd="0" presId="urn:microsoft.com/office/officeart/2005/8/layout/vList5"/>
    <dgm:cxn modelId="{7E43BCFD-C33E-8348-9072-748CBBFB1D84}" type="presParOf" srcId="{2E186A4C-FC70-4CD2-A7D3-175DCCFE29B3}" destId="{A63ADCBC-C0A1-405A-B2E8-EADB78EF643B}" srcOrd="0" destOrd="0" presId="urn:microsoft.com/office/officeart/2005/8/layout/vList5"/>
    <dgm:cxn modelId="{CE043D2C-90DC-364F-B7DC-1B14C7C99F01}" type="presParOf" srcId="{2E186A4C-FC70-4CD2-A7D3-175DCCFE29B3}" destId="{CF36AE07-5D31-44A1-AFBE-D99A1C7EF841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A2E475E-E025-4AB3-9259-2F550D527F8E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9CDEA443-F16C-4BA8-A7D1-9B5003CD5489}">
      <dgm:prSet custT="1"/>
      <dgm:spPr>
        <a:xfrm>
          <a:off x="236063" y="1636701"/>
          <a:ext cx="1891609" cy="775804"/>
        </a:xfrm>
        <a:solidFill>
          <a:srgbClr val="C06349"/>
        </a:solidFill>
      </dgm:spPr>
      <dgm:t>
        <a:bodyPr/>
        <a:lstStyle/>
        <a:p>
          <a:pPr eaLnBrk="1" latinLnBrk="0"/>
          <a:r>
            <a:rPr lang="it-IT" sz="2200" dirty="0" smtClean="0"/>
            <a:t>Obiettivo specifico</a:t>
          </a:r>
        </a:p>
      </dgm:t>
    </dgm:pt>
    <dgm:pt modelId="{D1B0BA63-59B7-4449-B805-A7971B962802}" type="parTrans" cxnId="{3F92C931-E81E-42C8-87C0-935C7DB0B0DE}">
      <dgm:prSet/>
      <dgm:spPr/>
      <dgm:t>
        <a:bodyPr/>
        <a:lstStyle/>
        <a:p>
          <a:endParaRPr lang="it-IT"/>
        </a:p>
      </dgm:t>
    </dgm:pt>
    <dgm:pt modelId="{4D1F15B9-4EEC-45DE-9864-1CEC04DF8067}" type="sibTrans" cxnId="{3F92C931-E81E-42C8-87C0-935C7DB0B0DE}">
      <dgm:prSet/>
      <dgm:spPr/>
      <dgm:t>
        <a:bodyPr/>
        <a:lstStyle/>
        <a:p>
          <a:endParaRPr lang="it-IT"/>
        </a:p>
      </dgm:t>
    </dgm:pt>
    <dgm:pt modelId="{5F4146B4-F38F-4C6E-A6F0-3788769F7467}">
      <dgm:prSet custT="1"/>
      <dgm:spPr>
        <a:xfrm rot="5400000">
          <a:off x="4372504" y="-1375094"/>
          <a:ext cx="727494" cy="5257235"/>
        </a:xfrm>
      </dgm:spPr>
      <dgm:t>
        <a:bodyPr/>
        <a:lstStyle/>
        <a:p>
          <a:pPr algn="just"/>
          <a:r>
            <a:rPr lang="it-IT" sz="1200" dirty="0" smtClean="0"/>
            <a:t>8.vii La modernizzazione delle istituzioni del mercato del lavoro, come i servizi pubblici e privati di promozione dell'occupazione, migliorando il soddisfacimento delle esigenze del mercato del lavoro, anche attraverso azioni che migliorino la mobilità professionale transnazionale nonché attraverso programmi di mobilità e una migliore cooperazione tra le istituzioni e i soggetti interessati</a:t>
          </a:r>
          <a:endParaRPr lang="it-IT" sz="1200" dirty="0"/>
        </a:p>
      </dgm:t>
    </dgm:pt>
    <dgm:pt modelId="{E4C4D0D6-CD07-49A1-9729-67E464E6F7B9}" type="parTrans" cxnId="{80B6D963-372C-4214-A532-985D24F9C893}">
      <dgm:prSet/>
      <dgm:spPr/>
      <dgm:t>
        <a:bodyPr/>
        <a:lstStyle/>
        <a:p>
          <a:endParaRPr lang="it-IT"/>
        </a:p>
      </dgm:t>
    </dgm:pt>
    <dgm:pt modelId="{B0959F3B-9764-4D01-A0EB-BBB20E1CFD69}" type="sibTrans" cxnId="{80B6D963-372C-4214-A532-985D24F9C893}">
      <dgm:prSet/>
      <dgm:spPr/>
      <dgm:t>
        <a:bodyPr/>
        <a:lstStyle/>
        <a:p>
          <a:endParaRPr lang="it-IT"/>
        </a:p>
      </dgm:t>
    </dgm:pt>
    <dgm:pt modelId="{12268897-3D1F-4AA1-AFD8-9817204FC9C6}">
      <dgm:prSet custT="1"/>
      <dgm:spPr>
        <a:xfrm rot="5400000">
          <a:off x="4350742" y="-543318"/>
          <a:ext cx="744480" cy="5230696"/>
        </a:xfrm>
      </dgm:spPr>
      <dgm:t>
        <a:bodyPr/>
        <a:lstStyle/>
        <a:p>
          <a:pPr algn="just"/>
          <a:r>
            <a:rPr lang="it-IT" sz="1200" dirty="0" smtClean="0"/>
            <a:t> 8.7 Migliorare l'efficienza e la qualità dei servizi del lavoro e contrastare il lavoro sommerso</a:t>
          </a:r>
          <a:endParaRPr lang="it-IT" sz="1200" dirty="0"/>
        </a:p>
      </dgm:t>
    </dgm:pt>
    <dgm:pt modelId="{EFC7132E-7917-48B8-842B-CA8DFCFD7B94}" type="parTrans" cxnId="{958BDFCE-40A6-4DD7-B394-DA846D970E0B}">
      <dgm:prSet/>
      <dgm:spPr/>
      <dgm:t>
        <a:bodyPr/>
        <a:lstStyle/>
        <a:p>
          <a:endParaRPr lang="it-IT"/>
        </a:p>
      </dgm:t>
    </dgm:pt>
    <dgm:pt modelId="{CB21C502-AF12-42BC-84C0-96CCEE8E044B}" type="sibTrans" cxnId="{958BDFCE-40A6-4DD7-B394-DA846D970E0B}">
      <dgm:prSet/>
      <dgm:spPr/>
      <dgm:t>
        <a:bodyPr/>
        <a:lstStyle/>
        <a:p>
          <a:endParaRPr lang="it-IT"/>
        </a:p>
      </dgm:t>
    </dgm:pt>
    <dgm:pt modelId="{F97CA1E5-8044-4755-8728-6BA594108B0B}">
      <dgm:prSet custT="1"/>
      <dgm:spPr>
        <a:xfrm rot="5400000">
          <a:off x="4367571" y="311019"/>
          <a:ext cx="737354" cy="5229337"/>
        </a:xfrm>
      </dgm:spPr>
      <dgm:t>
        <a:bodyPr/>
        <a:lstStyle/>
        <a:p>
          <a:pPr algn="just"/>
          <a:r>
            <a:rPr lang="it-IT" sz="1100" dirty="0" smtClean="0"/>
            <a:t>8.7.1 Azioni di consolidamento e applicazione dei LEP e degli standard minimi, anche attraverso la costituzione di specifiche task </a:t>
          </a:r>
          <a:r>
            <a:rPr lang="it-IT" sz="1100" dirty="0" err="1" smtClean="0"/>
            <a:t>force</a:t>
          </a:r>
          <a:endParaRPr lang="it-IT" sz="1100" dirty="0"/>
        </a:p>
      </dgm:t>
    </dgm:pt>
    <dgm:pt modelId="{104E398C-CB0B-42A2-81CF-4FC34C3BA296}" type="parTrans" cxnId="{137950B5-073A-4846-B34D-ECAD112CF354}">
      <dgm:prSet/>
      <dgm:spPr/>
      <dgm:t>
        <a:bodyPr/>
        <a:lstStyle/>
        <a:p>
          <a:endParaRPr lang="it-IT"/>
        </a:p>
      </dgm:t>
    </dgm:pt>
    <dgm:pt modelId="{3DAB59D9-735B-435D-881E-7E103AC68A64}" type="sibTrans" cxnId="{137950B5-073A-4846-B34D-ECAD112CF354}">
      <dgm:prSet/>
      <dgm:spPr/>
      <dgm:t>
        <a:bodyPr/>
        <a:lstStyle/>
        <a:p>
          <a:endParaRPr lang="it-IT"/>
        </a:p>
      </dgm:t>
    </dgm:pt>
    <dgm:pt modelId="{29A7ABA7-3F33-4EE9-9876-E845E44922CC}">
      <dgm:prSet custT="1"/>
      <dgm:spPr>
        <a:xfrm>
          <a:off x="216025" y="561"/>
          <a:ext cx="1891609" cy="822356"/>
        </a:xfrm>
        <a:solidFill>
          <a:srgbClr val="C06349"/>
        </a:solidFill>
      </dgm:spPr>
      <dgm:t>
        <a:bodyPr/>
        <a:lstStyle/>
        <a:p>
          <a:pPr eaLnBrk="1" latinLnBrk="0"/>
          <a:r>
            <a:rPr lang="it-IT" sz="2200" dirty="0" smtClean="0"/>
            <a:t>Asse</a:t>
          </a:r>
          <a:r>
            <a:rPr lang="it-IT" sz="1800" dirty="0" smtClean="0"/>
            <a:t> </a:t>
          </a:r>
        </a:p>
      </dgm:t>
    </dgm:pt>
    <dgm:pt modelId="{CBFACA63-B33A-4D51-86A2-813780491442}" type="sibTrans" cxnId="{A5E40B6E-CA19-4CD8-9757-32882643EA80}">
      <dgm:prSet/>
      <dgm:spPr/>
      <dgm:t>
        <a:bodyPr/>
        <a:lstStyle/>
        <a:p>
          <a:endParaRPr lang="it-IT"/>
        </a:p>
      </dgm:t>
    </dgm:pt>
    <dgm:pt modelId="{D42F063F-2C8A-4205-82EA-67E7C04B98D8}" type="parTrans" cxnId="{A5E40B6E-CA19-4CD8-9757-32882643EA80}">
      <dgm:prSet/>
      <dgm:spPr/>
      <dgm:t>
        <a:bodyPr/>
        <a:lstStyle/>
        <a:p>
          <a:endParaRPr lang="it-IT"/>
        </a:p>
      </dgm:t>
    </dgm:pt>
    <dgm:pt modelId="{E4739141-B289-4F20-8D3C-97FEB78AF90D}">
      <dgm:prSet custT="1"/>
      <dgm:spPr>
        <a:xfrm rot="5400000">
          <a:off x="4362001" y="-2216877"/>
          <a:ext cx="748500" cy="5257235"/>
        </a:xfrm>
      </dgm:spPr>
      <dgm:t>
        <a:bodyPr/>
        <a:lstStyle/>
        <a:p>
          <a:pPr algn="just" eaLnBrk="1" latinLnBrk="0"/>
          <a:r>
            <a:rPr lang="it-IT" sz="1100" dirty="0" smtClean="0"/>
            <a:t> </a:t>
          </a:r>
          <a:r>
            <a:rPr lang="it-IT" sz="1200" dirty="0" smtClean="0"/>
            <a:t>Asse I – Occupazione del PO FSE Sicilia 2014-2020 </a:t>
          </a:r>
        </a:p>
      </dgm:t>
    </dgm:pt>
    <dgm:pt modelId="{E5A21D88-3636-4EC0-B017-823C5471E438}" type="sibTrans" cxnId="{4C461E04-98B0-4C14-A689-6B67835AD3CF}">
      <dgm:prSet/>
      <dgm:spPr/>
      <dgm:t>
        <a:bodyPr/>
        <a:lstStyle/>
        <a:p>
          <a:endParaRPr lang="it-IT"/>
        </a:p>
      </dgm:t>
    </dgm:pt>
    <dgm:pt modelId="{93BF4252-4D41-42B7-97C2-A7404FAB3C52}" type="parTrans" cxnId="{4C461E04-98B0-4C14-A689-6B67835AD3CF}">
      <dgm:prSet/>
      <dgm:spPr/>
      <dgm:t>
        <a:bodyPr/>
        <a:lstStyle/>
        <a:p>
          <a:endParaRPr lang="it-IT"/>
        </a:p>
      </dgm:t>
    </dgm:pt>
    <dgm:pt modelId="{94CC326E-D418-45C6-915C-D4565BF938EA}">
      <dgm:prSet custT="1"/>
      <dgm:spPr>
        <a:xfrm>
          <a:off x="216025" y="887180"/>
          <a:ext cx="1891609" cy="732684"/>
        </a:xfrm>
        <a:solidFill>
          <a:srgbClr val="C06349"/>
        </a:solidFill>
      </dgm:spPr>
      <dgm:t>
        <a:bodyPr/>
        <a:lstStyle/>
        <a:p>
          <a:pPr eaLnBrk="1" latinLnBrk="0"/>
          <a:r>
            <a:rPr lang="it-IT" sz="2200" dirty="0" smtClean="0"/>
            <a:t>Priorità di investimento</a:t>
          </a:r>
        </a:p>
      </dgm:t>
    </dgm:pt>
    <dgm:pt modelId="{4992252F-6025-472A-B45A-5DF30BEAEDB8}" type="sibTrans" cxnId="{AA17A5DB-29BE-4D93-95A3-DF8E86DE90FE}">
      <dgm:prSet/>
      <dgm:spPr/>
      <dgm:t>
        <a:bodyPr/>
        <a:lstStyle/>
        <a:p>
          <a:endParaRPr lang="it-IT"/>
        </a:p>
      </dgm:t>
    </dgm:pt>
    <dgm:pt modelId="{A35EA0C8-0B11-43A1-8BC5-11D288B928A4}" type="parTrans" cxnId="{AA17A5DB-29BE-4D93-95A3-DF8E86DE90FE}">
      <dgm:prSet/>
      <dgm:spPr/>
      <dgm:t>
        <a:bodyPr/>
        <a:lstStyle/>
        <a:p>
          <a:endParaRPr lang="it-IT"/>
        </a:p>
      </dgm:t>
    </dgm:pt>
    <dgm:pt modelId="{704E695C-F04C-49EB-A54E-BAC71871F6B4}">
      <dgm:prSet custT="1"/>
      <dgm:spPr>
        <a:xfrm>
          <a:off x="219469" y="2524756"/>
          <a:ext cx="1891609" cy="769609"/>
        </a:xfrm>
        <a:solidFill>
          <a:srgbClr val="C06349"/>
        </a:solidFill>
      </dgm:spPr>
      <dgm:t>
        <a:bodyPr/>
        <a:lstStyle/>
        <a:p>
          <a:r>
            <a:rPr lang="it-IT" sz="2200" dirty="0" smtClean="0"/>
            <a:t>Azioni</a:t>
          </a:r>
          <a:endParaRPr lang="it-IT" sz="2200" dirty="0"/>
        </a:p>
      </dgm:t>
    </dgm:pt>
    <dgm:pt modelId="{EF93771E-6ACC-4FA3-9C30-613A7C27B8FA}" type="sibTrans" cxnId="{52706B33-B37E-417A-B0EC-719CAA911499}">
      <dgm:prSet/>
      <dgm:spPr/>
      <dgm:t>
        <a:bodyPr/>
        <a:lstStyle/>
        <a:p>
          <a:endParaRPr lang="it-IT"/>
        </a:p>
      </dgm:t>
    </dgm:pt>
    <dgm:pt modelId="{B73D4DF3-2B7B-48D3-AB09-E3CD743D0B78}" type="parTrans" cxnId="{52706B33-B37E-417A-B0EC-719CAA911499}">
      <dgm:prSet/>
      <dgm:spPr/>
      <dgm:t>
        <a:bodyPr/>
        <a:lstStyle/>
        <a:p>
          <a:endParaRPr lang="it-IT"/>
        </a:p>
      </dgm:t>
    </dgm:pt>
    <dgm:pt modelId="{1308B0F6-152F-41CF-9686-BEE071A4AB60}">
      <dgm:prSet custT="1"/>
      <dgm:spPr/>
      <dgm:t>
        <a:bodyPr/>
        <a:lstStyle/>
        <a:p>
          <a:r>
            <a:rPr lang="it-IT" sz="1100" dirty="0" smtClean="0"/>
            <a:t>· 8.7.2 Integrazione e consolidamento della rete </a:t>
          </a:r>
          <a:r>
            <a:rPr lang="it-IT" sz="1100" dirty="0" err="1" smtClean="0"/>
            <a:t>Eures</a:t>
          </a:r>
          <a:r>
            <a:rPr lang="it-IT" sz="1100" dirty="0" smtClean="0"/>
            <a:t> all’interno dei servizi per il lavoro e azioni integrate per la mobilita transnazionale e nazionale</a:t>
          </a:r>
          <a:endParaRPr lang="it-IT" sz="1100" dirty="0"/>
        </a:p>
      </dgm:t>
    </dgm:pt>
    <dgm:pt modelId="{F01E9C4C-4FA0-4F3E-9DCA-1FD064280A63}" type="parTrans" cxnId="{D6EAD9E1-A10D-4440-B956-362BF7EA5F07}">
      <dgm:prSet/>
      <dgm:spPr/>
      <dgm:t>
        <a:bodyPr/>
        <a:lstStyle/>
        <a:p>
          <a:endParaRPr lang="it-IT"/>
        </a:p>
      </dgm:t>
    </dgm:pt>
    <dgm:pt modelId="{A00A9762-4B50-41FD-85E9-225549442A9D}" type="sibTrans" cxnId="{D6EAD9E1-A10D-4440-B956-362BF7EA5F07}">
      <dgm:prSet/>
      <dgm:spPr/>
      <dgm:t>
        <a:bodyPr/>
        <a:lstStyle/>
        <a:p>
          <a:endParaRPr lang="it-IT"/>
        </a:p>
      </dgm:t>
    </dgm:pt>
    <dgm:pt modelId="{7048AE1F-6140-4B8C-AA26-10168CE3B3F7}">
      <dgm:prSet custT="1"/>
      <dgm:spPr/>
      <dgm:t>
        <a:bodyPr/>
        <a:lstStyle/>
        <a:p>
          <a:r>
            <a:rPr lang="it-IT" sz="1100" dirty="0" smtClean="0"/>
            <a:t>· 8.7.4 Potenziamento del raccordo con gli altri operatori del mercato del lavoro con particolare riguardo a quelli di natura pubblica (scuole, università, camere di commercio, comuni)</a:t>
          </a:r>
          <a:endParaRPr lang="it-IT" sz="1100" dirty="0"/>
        </a:p>
      </dgm:t>
    </dgm:pt>
    <dgm:pt modelId="{C5860F23-6558-4E20-B386-96764E07A8D9}" type="parTrans" cxnId="{D18CB231-B175-4750-BAB7-4C883A064D6F}">
      <dgm:prSet/>
      <dgm:spPr/>
      <dgm:t>
        <a:bodyPr/>
        <a:lstStyle/>
        <a:p>
          <a:endParaRPr lang="it-IT"/>
        </a:p>
      </dgm:t>
    </dgm:pt>
    <dgm:pt modelId="{0292AA9F-4767-4981-9DEA-4DB8A6F98DDB}" type="sibTrans" cxnId="{D18CB231-B175-4750-BAB7-4C883A064D6F}">
      <dgm:prSet/>
      <dgm:spPr/>
      <dgm:t>
        <a:bodyPr/>
        <a:lstStyle/>
        <a:p>
          <a:endParaRPr lang="it-IT"/>
        </a:p>
      </dgm:t>
    </dgm:pt>
    <dgm:pt modelId="{6A54C3E6-837C-4B16-8790-18353D9CCE50}" type="pres">
      <dgm:prSet presAssocID="{4A2E475E-E025-4AB3-9259-2F550D527F8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137371EC-B8E3-4FE6-8F9E-1196A293C7A2}" type="pres">
      <dgm:prSet presAssocID="{29A7ABA7-3F33-4EE9-9876-E845E44922CC}" presName="linNode" presStyleCnt="0"/>
      <dgm:spPr/>
      <dgm:t>
        <a:bodyPr/>
        <a:lstStyle/>
        <a:p>
          <a:endParaRPr lang="it-IT"/>
        </a:p>
      </dgm:t>
    </dgm:pt>
    <dgm:pt modelId="{98772EA3-BA5C-451F-918B-AA1AC69B52A6}" type="pres">
      <dgm:prSet presAssocID="{29A7ABA7-3F33-4EE9-9876-E845E44922CC}" presName="parentText" presStyleLbl="node1" presStyleIdx="0" presStyleCnt="4" custScaleX="72340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it-IT"/>
        </a:p>
      </dgm:t>
    </dgm:pt>
    <dgm:pt modelId="{94968295-2C26-4ADF-AAE7-67F5E939FDFB}" type="pres">
      <dgm:prSet presAssocID="{29A7ABA7-3F33-4EE9-9876-E845E44922CC}" presName="descendantText" presStyleLbl="alignAccFollowNode1" presStyleIdx="0" presStyleCnt="4" custLinFactNeighborX="-133" custLinFactNeighborY="-2400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it-IT"/>
        </a:p>
      </dgm:t>
    </dgm:pt>
    <dgm:pt modelId="{D1195012-077C-411A-83B4-16F3C7A3A120}" type="pres">
      <dgm:prSet presAssocID="{CBFACA63-B33A-4D51-86A2-813780491442}" presName="sp" presStyleCnt="0"/>
      <dgm:spPr/>
      <dgm:t>
        <a:bodyPr/>
        <a:lstStyle/>
        <a:p>
          <a:endParaRPr lang="it-IT"/>
        </a:p>
      </dgm:t>
    </dgm:pt>
    <dgm:pt modelId="{9E9D6554-152D-47AB-8081-20418B7AACE4}" type="pres">
      <dgm:prSet presAssocID="{94CC326E-D418-45C6-915C-D4565BF938EA}" presName="linNode" presStyleCnt="0"/>
      <dgm:spPr/>
      <dgm:t>
        <a:bodyPr/>
        <a:lstStyle/>
        <a:p>
          <a:endParaRPr lang="it-IT"/>
        </a:p>
      </dgm:t>
    </dgm:pt>
    <dgm:pt modelId="{2D985A49-4595-4C0F-A9F2-89A525002045}" type="pres">
      <dgm:prSet presAssocID="{94CC326E-D418-45C6-915C-D4565BF938EA}" presName="parentText" presStyleLbl="node1" presStyleIdx="1" presStyleCnt="4" custScaleX="71942" custScaleY="133533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it-IT"/>
        </a:p>
      </dgm:t>
    </dgm:pt>
    <dgm:pt modelId="{7F06DAAC-5AF8-499A-A1AA-770EFBCD99CD}" type="pres">
      <dgm:prSet presAssocID="{94CC326E-D418-45C6-915C-D4565BF938EA}" presName="descendantText" presStyleLbl="alignAccFollowNode1" presStyleIdx="1" presStyleCnt="4" custScaleY="170105" custLinFactNeighborX="1035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it-IT"/>
        </a:p>
      </dgm:t>
    </dgm:pt>
    <dgm:pt modelId="{647C3BDE-4C53-43AE-A840-CD36FCE2F854}" type="pres">
      <dgm:prSet presAssocID="{4992252F-6025-472A-B45A-5DF30BEAEDB8}" presName="sp" presStyleCnt="0"/>
      <dgm:spPr/>
      <dgm:t>
        <a:bodyPr/>
        <a:lstStyle/>
        <a:p>
          <a:endParaRPr lang="it-IT"/>
        </a:p>
      </dgm:t>
    </dgm:pt>
    <dgm:pt modelId="{9BF09969-13A3-4D57-B00D-515FF5A209A6}" type="pres">
      <dgm:prSet presAssocID="{9CDEA443-F16C-4BA8-A7D1-9B5003CD5489}" presName="linNode" presStyleCnt="0"/>
      <dgm:spPr/>
      <dgm:t>
        <a:bodyPr/>
        <a:lstStyle/>
        <a:p>
          <a:endParaRPr lang="it-IT"/>
        </a:p>
      </dgm:t>
    </dgm:pt>
    <dgm:pt modelId="{D7EB1B67-B2A7-4032-8134-D62ADF37C127}" type="pres">
      <dgm:prSet presAssocID="{9CDEA443-F16C-4BA8-A7D1-9B5003CD5489}" presName="parentText" presStyleLbl="node1" presStyleIdx="2" presStyleCnt="4" custScaleX="69577" custScaleY="71811" custLinFactNeighborX="405" custLinFactNeighborY="-113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it-IT"/>
        </a:p>
      </dgm:t>
    </dgm:pt>
    <dgm:pt modelId="{256FB4F0-D01F-4314-A905-B6872AC54E19}" type="pres">
      <dgm:prSet presAssocID="{9CDEA443-F16C-4BA8-A7D1-9B5003CD5489}" presName="descendantText" presStyleLbl="alignAccFollowNode1" presStyleIdx="2" presStyleCnt="4" custScaleY="75943" custLinFactNeighborX="2630" custLinFactNeighborY="1026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it-IT"/>
        </a:p>
      </dgm:t>
    </dgm:pt>
    <dgm:pt modelId="{5E2BAF93-DBF5-4D2A-B4DB-554362F572F8}" type="pres">
      <dgm:prSet presAssocID="{4D1F15B9-4EEC-45DE-9864-1CEC04DF8067}" presName="sp" presStyleCnt="0"/>
      <dgm:spPr/>
      <dgm:t>
        <a:bodyPr/>
        <a:lstStyle/>
        <a:p>
          <a:endParaRPr lang="it-IT"/>
        </a:p>
      </dgm:t>
    </dgm:pt>
    <dgm:pt modelId="{2E186A4C-FC70-4CD2-A7D3-175DCCFE29B3}" type="pres">
      <dgm:prSet presAssocID="{704E695C-F04C-49EB-A54E-BAC71871F6B4}" presName="linNode" presStyleCnt="0"/>
      <dgm:spPr/>
      <dgm:t>
        <a:bodyPr/>
        <a:lstStyle/>
        <a:p>
          <a:endParaRPr lang="it-IT"/>
        </a:p>
      </dgm:t>
    </dgm:pt>
    <dgm:pt modelId="{A63ADCBC-C0A1-405A-B2E8-EADB78EF643B}" type="pres">
      <dgm:prSet presAssocID="{704E695C-F04C-49EB-A54E-BAC71871F6B4}" presName="parentText" presStyleLbl="node1" presStyleIdx="3" presStyleCnt="4" custScaleX="70865" custScaleY="133100" custLinFactNeighborX="-82" custLinFactNeighborY="231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it-IT"/>
        </a:p>
      </dgm:t>
    </dgm:pt>
    <dgm:pt modelId="{CF36AE07-5D31-44A1-AFBE-D99A1C7EF841}" type="pres">
      <dgm:prSet presAssocID="{704E695C-F04C-49EB-A54E-BAC71871F6B4}" presName="descendantText" presStyleLbl="alignAccFollowNode1" presStyleIdx="3" presStyleCnt="4" custScaleY="166327" custLinFactNeighborX="1032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it-IT"/>
        </a:p>
      </dgm:t>
    </dgm:pt>
  </dgm:ptLst>
  <dgm:cxnLst>
    <dgm:cxn modelId="{D18CB231-B175-4750-BAB7-4C883A064D6F}" srcId="{704E695C-F04C-49EB-A54E-BAC71871F6B4}" destId="{7048AE1F-6140-4B8C-AA26-10168CE3B3F7}" srcOrd="2" destOrd="0" parTransId="{C5860F23-6558-4E20-B386-96764E07A8D9}" sibTransId="{0292AA9F-4767-4981-9DEA-4DB8A6F98DDB}"/>
    <dgm:cxn modelId="{4C461E04-98B0-4C14-A689-6B67835AD3CF}" srcId="{29A7ABA7-3F33-4EE9-9876-E845E44922CC}" destId="{E4739141-B289-4F20-8D3C-97FEB78AF90D}" srcOrd="0" destOrd="0" parTransId="{93BF4252-4D41-42B7-97C2-A7404FAB3C52}" sibTransId="{E5A21D88-3636-4EC0-B017-823C5471E438}"/>
    <dgm:cxn modelId="{D6EAD9E1-A10D-4440-B956-362BF7EA5F07}" srcId="{704E695C-F04C-49EB-A54E-BAC71871F6B4}" destId="{1308B0F6-152F-41CF-9686-BEE071A4AB60}" srcOrd="1" destOrd="0" parTransId="{F01E9C4C-4FA0-4F3E-9DCA-1FD064280A63}" sibTransId="{A00A9762-4B50-41FD-85E9-225549442A9D}"/>
    <dgm:cxn modelId="{4B377FA7-8FD4-4F83-B2FD-D2D3A39056BA}" type="presOf" srcId="{12268897-3D1F-4AA1-AFD8-9817204FC9C6}" destId="{256FB4F0-D01F-4314-A905-B6872AC54E19}" srcOrd="0" destOrd="0" presId="urn:microsoft.com/office/officeart/2005/8/layout/vList5"/>
    <dgm:cxn modelId="{137950B5-073A-4846-B34D-ECAD112CF354}" srcId="{704E695C-F04C-49EB-A54E-BAC71871F6B4}" destId="{F97CA1E5-8044-4755-8728-6BA594108B0B}" srcOrd="0" destOrd="0" parTransId="{104E398C-CB0B-42A2-81CF-4FC34C3BA296}" sibTransId="{3DAB59D9-735B-435D-881E-7E103AC68A64}"/>
    <dgm:cxn modelId="{CD24DC8D-E9DE-4C64-8909-1C9D3AAE0D1A}" type="presOf" srcId="{9CDEA443-F16C-4BA8-A7D1-9B5003CD5489}" destId="{D7EB1B67-B2A7-4032-8134-D62ADF37C127}" srcOrd="0" destOrd="0" presId="urn:microsoft.com/office/officeart/2005/8/layout/vList5"/>
    <dgm:cxn modelId="{80B6D963-372C-4214-A532-985D24F9C893}" srcId="{94CC326E-D418-45C6-915C-D4565BF938EA}" destId="{5F4146B4-F38F-4C6E-A6F0-3788769F7467}" srcOrd="0" destOrd="0" parTransId="{E4C4D0D6-CD07-49A1-9729-67E464E6F7B9}" sibTransId="{B0959F3B-9764-4D01-A0EB-BBB20E1CFD69}"/>
    <dgm:cxn modelId="{52706B33-B37E-417A-B0EC-719CAA911499}" srcId="{4A2E475E-E025-4AB3-9259-2F550D527F8E}" destId="{704E695C-F04C-49EB-A54E-BAC71871F6B4}" srcOrd="3" destOrd="0" parTransId="{B73D4DF3-2B7B-48D3-AB09-E3CD743D0B78}" sibTransId="{EF93771E-6ACC-4FA3-9C30-613A7C27B8FA}"/>
    <dgm:cxn modelId="{A5E40B6E-CA19-4CD8-9757-32882643EA80}" srcId="{4A2E475E-E025-4AB3-9259-2F550D527F8E}" destId="{29A7ABA7-3F33-4EE9-9876-E845E44922CC}" srcOrd="0" destOrd="0" parTransId="{D42F063F-2C8A-4205-82EA-67E7C04B98D8}" sibTransId="{CBFACA63-B33A-4D51-86A2-813780491442}"/>
    <dgm:cxn modelId="{1489C928-619D-40F1-AD3F-09F59F8EFF76}" type="presOf" srcId="{E4739141-B289-4F20-8D3C-97FEB78AF90D}" destId="{94968295-2C26-4ADF-AAE7-67F5E939FDFB}" srcOrd="0" destOrd="0" presId="urn:microsoft.com/office/officeart/2005/8/layout/vList5"/>
    <dgm:cxn modelId="{958BDFCE-40A6-4DD7-B394-DA846D970E0B}" srcId="{9CDEA443-F16C-4BA8-A7D1-9B5003CD5489}" destId="{12268897-3D1F-4AA1-AFD8-9817204FC9C6}" srcOrd="0" destOrd="0" parTransId="{EFC7132E-7917-48B8-842B-CA8DFCFD7B94}" sibTransId="{CB21C502-AF12-42BC-84C0-96CCEE8E044B}"/>
    <dgm:cxn modelId="{BED64537-DD2C-4DE5-BD8C-A538ADD79773}" type="presOf" srcId="{5F4146B4-F38F-4C6E-A6F0-3788769F7467}" destId="{7F06DAAC-5AF8-499A-A1AA-770EFBCD99CD}" srcOrd="0" destOrd="0" presId="urn:microsoft.com/office/officeart/2005/8/layout/vList5"/>
    <dgm:cxn modelId="{3F92C931-E81E-42C8-87C0-935C7DB0B0DE}" srcId="{4A2E475E-E025-4AB3-9259-2F550D527F8E}" destId="{9CDEA443-F16C-4BA8-A7D1-9B5003CD5489}" srcOrd="2" destOrd="0" parTransId="{D1B0BA63-59B7-4449-B805-A7971B962802}" sibTransId="{4D1F15B9-4EEC-45DE-9864-1CEC04DF8067}"/>
    <dgm:cxn modelId="{C529CCD6-5BA5-4544-94AE-B73F564CE2D5}" type="presOf" srcId="{F97CA1E5-8044-4755-8728-6BA594108B0B}" destId="{CF36AE07-5D31-44A1-AFBE-D99A1C7EF841}" srcOrd="0" destOrd="0" presId="urn:microsoft.com/office/officeart/2005/8/layout/vList5"/>
    <dgm:cxn modelId="{62813794-1986-48CB-A799-3E5D6DAB15DD}" type="presOf" srcId="{704E695C-F04C-49EB-A54E-BAC71871F6B4}" destId="{A63ADCBC-C0A1-405A-B2E8-EADB78EF643B}" srcOrd="0" destOrd="0" presId="urn:microsoft.com/office/officeart/2005/8/layout/vList5"/>
    <dgm:cxn modelId="{5F8474EF-2379-429A-BA8D-D1A875050A50}" type="presOf" srcId="{4A2E475E-E025-4AB3-9259-2F550D527F8E}" destId="{6A54C3E6-837C-4B16-8790-18353D9CCE50}" srcOrd="0" destOrd="0" presId="urn:microsoft.com/office/officeart/2005/8/layout/vList5"/>
    <dgm:cxn modelId="{21C2BFA2-6872-4CAA-B960-5EC23ACEAB7B}" type="presOf" srcId="{7048AE1F-6140-4B8C-AA26-10168CE3B3F7}" destId="{CF36AE07-5D31-44A1-AFBE-D99A1C7EF841}" srcOrd="0" destOrd="2" presId="urn:microsoft.com/office/officeart/2005/8/layout/vList5"/>
    <dgm:cxn modelId="{00F1E558-64C5-458A-9E98-4EA2BD574744}" type="presOf" srcId="{94CC326E-D418-45C6-915C-D4565BF938EA}" destId="{2D985A49-4595-4C0F-A9F2-89A525002045}" srcOrd="0" destOrd="0" presId="urn:microsoft.com/office/officeart/2005/8/layout/vList5"/>
    <dgm:cxn modelId="{AA17A5DB-29BE-4D93-95A3-DF8E86DE90FE}" srcId="{4A2E475E-E025-4AB3-9259-2F550D527F8E}" destId="{94CC326E-D418-45C6-915C-D4565BF938EA}" srcOrd="1" destOrd="0" parTransId="{A35EA0C8-0B11-43A1-8BC5-11D288B928A4}" sibTransId="{4992252F-6025-472A-B45A-5DF30BEAEDB8}"/>
    <dgm:cxn modelId="{7003D7C2-BD6E-4D93-A16A-44D5E98730E8}" type="presOf" srcId="{29A7ABA7-3F33-4EE9-9876-E845E44922CC}" destId="{98772EA3-BA5C-451F-918B-AA1AC69B52A6}" srcOrd="0" destOrd="0" presId="urn:microsoft.com/office/officeart/2005/8/layout/vList5"/>
    <dgm:cxn modelId="{12AE030C-53C7-4334-B085-F1A25E5DADD4}" type="presOf" srcId="{1308B0F6-152F-41CF-9686-BEE071A4AB60}" destId="{CF36AE07-5D31-44A1-AFBE-D99A1C7EF841}" srcOrd="0" destOrd="1" presId="urn:microsoft.com/office/officeart/2005/8/layout/vList5"/>
    <dgm:cxn modelId="{6E38FBC1-0BBF-4E8A-B9ED-7F8E49DF26E1}" type="presParOf" srcId="{6A54C3E6-837C-4B16-8790-18353D9CCE50}" destId="{137371EC-B8E3-4FE6-8F9E-1196A293C7A2}" srcOrd="0" destOrd="0" presId="urn:microsoft.com/office/officeart/2005/8/layout/vList5"/>
    <dgm:cxn modelId="{D2950259-D77A-402F-8C24-EA8D5307571A}" type="presParOf" srcId="{137371EC-B8E3-4FE6-8F9E-1196A293C7A2}" destId="{98772EA3-BA5C-451F-918B-AA1AC69B52A6}" srcOrd="0" destOrd="0" presId="urn:microsoft.com/office/officeart/2005/8/layout/vList5"/>
    <dgm:cxn modelId="{0F8133A2-2F63-46D1-B33E-3B193D528161}" type="presParOf" srcId="{137371EC-B8E3-4FE6-8F9E-1196A293C7A2}" destId="{94968295-2C26-4ADF-AAE7-67F5E939FDFB}" srcOrd="1" destOrd="0" presId="urn:microsoft.com/office/officeart/2005/8/layout/vList5"/>
    <dgm:cxn modelId="{BCFB134D-63AA-4A3A-83DA-B963AEF72DCE}" type="presParOf" srcId="{6A54C3E6-837C-4B16-8790-18353D9CCE50}" destId="{D1195012-077C-411A-83B4-16F3C7A3A120}" srcOrd="1" destOrd="0" presId="urn:microsoft.com/office/officeart/2005/8/layout/vList5"/>
    <dgm:cxn modelId="{074F4D1A-72F0-4D4C-9F88-8EEB8BB6447E}" type="presParOf" srcId="{6A54C3E6-837C-4B16-8790-18353D9CCE50}" destId="{9E9D6554-152D-47AB-8081-20418B7AACE4}" srcOrd="2" destOrd="0" presId="urn:microsoft.com/office/officeart/2005/8/layout/vList5"/>
    <dgm:cxn modelId="{9C4772BB-3336-4E8A-903E-2DFF61D90F29}" type="presParOf" srcId="{9E9D6554-152D-47AB-8081-20418B7AACE4}" destId="{2D985A49-4595-4C0F-A9F2-89A525002045}" srcOrd="0" destOrd="0" presId="urn:microsoft.com/office/officeart/2005/8/layout/vList5"/>
    <dgm:cxn modelId="{36043C46-7938-402A-B180-80EAE464891D}" type="presParOf" srcId="{9E9D6554-152D-47AB-8081-20418B7AACE4}" destId="{7F06DAAC-5AF8-499A-A1AA-770EFBCD99CD}" srcOrd="1" destOrd="0" presId="urn:microsoft.com/office/officeart/2005/8/layout/vList5"/>
    <dgm:cxn modelId="{421DDDA0-76A6-4EDF-ADED-DC0E44A249BB}" type="presParOf" srcId="{6A54C3E6-837C-4B16-8790-18353D9CCE50}" destId="{647C3BDE-4C53-43AE-A840-CD36FCE2F854}" srcOrd="3" destOrd="0" presId="urn:microsoft.com/office/officeart/2005/8/layout/vList5"/>
    <dgm:cxn modelId="{C76B581A-1F87-4C91-85F9-B52E022D8421}" type="presParOf" srcId="{6A54C3E6-837C-4B16-8790-18353D9CCE50}" destId="{9BF09969-13A3-4D57-B00D-515FF5A209A6}" srcOrd="4" destOrd="0" presId="urn:microsoft.com/office/officeart/2005/8/layout/vList5"/>
    <dgm:cxn modelId="{77967AA2-02C7-4B83-982E-B485530C6994}" type="presParOf" srcId="{9BF09969-13A3-4D57-B00D-515FF5A209A6}" destId="{D7EB1B67-B2A7-4032-8134-D62ADF37C127}" srcOrd="0" destOrd="0" presId="urn:microsoft.com/office/officeart/2005/8/layout/vList5"/>
    <dgm:cxn modelId="{62613779-C8B5-4722-8EEF-A14FFBE01D80}" type="presParOf" srcId="{9BF09969-13A3-4D57-B00D-515FF5A209A6}" destId="{256FB4F0-D01F-4314-A905-B6872AC54E19}" srcOrd="1" destOrd="0" presId="urn:microsoft.com/office/officeart/2005/8/layout/vList5"/>
    <dgm:cxn modelId="{9326F518-5C65-43E0-8789-219EBFB3F3BA}" type="presParOf" srcId="{6A54C3E6-837C-4B16-8790-18353D9CCE50}" destId="{5E2BAF93-DBF5-4D2A-B4DB-554362F572F8}" srcOrd="5" destOrd="0" presId="urn:microsoft.com/office/officeart/2005/8/layout/vList5"/>
    <dgm:cxn modelId="{9AC339D4-8417-4DA0-A70B-7FA951B7DF5B}" type="presParOf" srcId="{6A54C3E6-837C-4B16-8790-18353D9CCE50}" destId="{2E186A4C-FC70-4CD2-A7D3-175DCCFE29B3}" srcOrd="6" destOrd="0" presId="urn:microsoft.com/office/officeart/2005/8/layout/vList5"/>
    <dgm:cxn modelId="{259850A7-510B-478D-A2E0-A5610C30CE54}" type="presParOf" srcId="{2E186A4C-FC70-4CD2-A7D3-175DCCFE29B3}" destId="{A63ADCBC-C0A1-405A-B2E8-EADB78EF643B}" srcOrd="0" destOrd="0" presId="urn:microsoft.com/office/officeart/2005/8/layout/vList5"/>
    <dgm:cxn modelId="{8873E098-5139-427E-94FD-C85D92F57016}" type="presParOf" srcId="{2E186A4C-FC70-4CD2-A7D3-175DCCFE29B3}" destId="{CF36AE07-5D31-44A1-AFBE-D99A1C7EF841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A2E475E-E025-4AB3-9259-2F550D527F8E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9CDEA443-F16C-4BA8-A7D1-9B5003CD5489}">
      <dgm:prSet custT="1"/>
      <dgm:spPr>
        <a:xfrm>
          <a:off x="236063" y="1636701"/>
          <a:ext cx="1891609" cy="775804"/>
        </a:xfrm>
        <a:solidFill>
          <a:srgbClr val="C06349"/>
        </a:solidFill>
      </dgm:spPr>
      <dgm:t>
        <a:bodyPr/>
        <a:lstStyle/>
        <a:p>
          <a:pPr eaLnBrk="1" latinLnBrk="0"/>
          <a:r>
            <a:rPr lang="it-IT" sz="2200" dirty="0" smtClean="0"/>
            <a:t>Obiettivo specifico</a:t>
          </a:r>
        </a:p>
      </dgm:t>
    </dgm:pt>
    <dgm:pt modelId="{D1B0BA63-59B7-4449-B805-A7971B962802}" type="parTrans" cxnId="{3F92C931-E81E-42C8-87C0-935C7DB0B0DE}">
      <dgm:prSet/>
      <dgm:spPr/>
      <dgm:t>
        <a:bodyPr/>
        <a:lstStyle/>
        <a:p>
          <a:endParaRPr lang="it-IT"/>
        </a:p>
      </dgm:t>
    </dgm:pt>
    <dgm:pt modelId="{4D1F15B9-4EEC-45DE-9864-1CEC04DF8067}" type="sibTrans" cxnId="{3F92C931-E81E-42C8-87C0-935C7DB0B0DE}">
      <dgm:prSet/>
      <dgm:spPr/>
      <dgm:t>
        <a:bodyPr/>
        <a:lstStyle/>
        <a:p>
          <a:endParaRPr lang="it-IT"/>
        </a:p>
      </dgm:t>
    </dgm:pt>
    <dgm:pt modelId="{704E695C-F04C-49EB-A54E-BAC71871F6B4}">
      <dgm:prSet custT="1"/>
      <dgm:spPr>
        <a:xfrm>
          <a:off x="219469" y="2524756"/>
          <a:ext cx="1891609" cy="769609"/>
        </a:xfrm>
        <a:solidFill>
          <a:srgbClr val="C06349"/>
        </a:solidFill>
      </dgm:spPr>
      <dgm:t>
        <a:bodyPr/>
        <a:lstStyle/>
        <a:p>
          <a:r>
            <a:rPr lang="it-IT" sz="2200" dirty="0" smtClean="0"/>
            <a:t>Azioni</a:t>
          </a:r>
          <a:endParaRPr lang="it-IT" sz="2200" dirty="0"/>
        </a:p>
      </dgm:t>
    </dgm:pt>
    <dgm:pt modelId="{B73D4DF3-2B7B-48D3-AB09-E3CD743D0B78}" type="parTrans" cxnId="{52706B33-B37E-417A-B0EC-719CAA911499}">
      <dgm:prSet/>
      <dgm:spPr/>
      <dgm:t>
        <a:bodyPr/>
        <a:lstStyle/>
        <a:p>
          <a:endParaRPr lang="it-IT"/>
        </a:p>
      </dgm:t>
    </dgm:pt>
    <dgm:pt modelId="{EF93771E-6ACC-4FA3-9C30-613A7C27B8FA}" type="sibTrans" cxnId="{52706B33-B37E-417A-B0EC-719CAA911499}">
      <dgm:prSet/>
      <dgm:spPr/>
      <dgm:t>
        <a:bodyPr/>
        <a:lstStyle/>
        <a:p>
          <a:endParaRPr lang="it-IT"/>
        </a:p>
      </dgm:t>
    </dgm:pt>
    <dgm:pt modelId="{5F4146B4-F38F-4C6E-A6F0-3788769F7467}">
      <dgm:prSet custT="1"/>
      <dgm:spPr>
        <a:xfrm rot="5400000">
          <a:off x="4372504" y="-1375094"/>
          <a:ext cx="727494" cy="5257235"/>
        </a:xfrm>
      </dgm:spPr>
      <dgm:t>
        <a:bodyPr/>
        <a:lstStyle/>
        <a:p>
          <a:pPr algn="just"/>
          <a:r>
            <a:rPr lang="it-IT" sz="1300" dirty="0" smtClean="0"/>
            <a:t> 8.i L'accesso all'occupazione per le persone in cerca di lavoro e inattive, compresi i disoccupati di lunga durata e le persone che si trovano ai margini del mercato del lavoro, anche attraverso iniziative locali per l'occupazione e il sostegno alla mobilità </a:t>
          </a:r>
          <a:endParaRPr lang="it-IT" sz="1300" dirty="0"/>
        </a:p>
      </dgm:t>
    </dgm:pt>
    <dgm:pt modelId="{E4C4D0D6-CD07-49A1-9729-67E464E6F7B9}" type="parTrans" cxnId="{80B6D963-372C-4214-A532-985D24F9C893}">
      <dgm:prSet/>
      <dgm:spPr/>
      <dgm:t>
        <a:bodyPr/>
        <a:lstStyle/>
        <a:p>
          <a:endParaRPr lang="it-IT"/>
        </a:p>
      </dgm:t>
    </dgm:pt>
    <dgm:pt modelId="{B0959F3B-9764-4D01-A0EB-BBB20E1CFD69}" type="sibTrans" cxnId="{80B6D963-372C-4214-A532-985D24F9C893}">
      <dgm:prSet/>
      <dgm:spPr/>
      <dgm:t>
        <a:bodyPr/>
        <a:lstStyle/>
        <a:p>
          <a:endParaRPr lang="it-IT"/>
        </a:p>
      </dgm:t>
    </dgm:pt>
    <dgm:pt modelId="{12268897-3D1F-4AA1-AFD8-9817204FC9C6}">
      <dgm:prSet custT="1"/>
      <dgm:spPr>
        <a:xfrm rot="5400000">
          <a:off x="4350742" y="-543318"/>
          <a:ext cx="744480" cy="5230696"/>
        </a:xfrm>
      </dgm:spPr>
      <dgm:t>
        <a:bodyPr/>
        <a:lstStyle/>
        <a:p>
          <a:pPr algn="just"/>
          <a:r>
            <a:rPr lang="it-IT" sz="1300" dirty="0" smtClean="0"/>
            <a:t> 8.5 Favorire l’inserimento lavorativo e l’occupazione dei disoccupati di lunga durata e dei soggetti con maggiore difficoltà di inserimento lavorativo, nonché il sostegno delle persone a rischio di disoccupazione di lunga durata</a:t>
          </a:r>
          <a:endParaRPr lang="it-IT" sz="1300" dirty="0"/>
        </a:p>
      </dgm:t>
    </dgm:pt>
    <dgm:pt modelId="{EFC7132E-7917-48B8-842B-CA8DFCFD7B94}" type="parTrans" cxnId="{958BDFCE-40A6-4DD7-B394-DA846D970E0B}">
      <dgm:prSet/>
      <dgm:spPr/>
      <dgm:t>
        <a:bodyPr/>
        <a:lstStyle/>
        <a:p>
          <a:endParaRPr lang="it-IT"/>
        </a:p>
      </dgm:t>
    </dgm:pt>
    <dgm:pt modelId="{CB21C502-AF12-42BC-84C0-96CCEE8E044B}" type="sibTrans" cxnId="{958BDFCE-40A6-4DD7-B394-DA846D970E0B}">
      <dgm:prSet/>
      <dgm:spPr/>
      <dgm:t>
        <a:bodyPr/>
        <a:lstStyle/>
        <a:p>
          <a:endParaRPr lang="it-IT"/>
        </a:p>
      </dgm:t>
    </dgm:pt>
    <dgm:pt modelId="{F97CA1E5-8044-4755-8728-6BA594108B0B}">
      <dgm:prSet custT="1"/>
      <dgm:spPr>
        <a:xfrm rot="5400000">
          <a:off x="4367571" y="311019"/>
          <a:ext cx="737354" cy="5229337"/>
        </a:xfrm>
      </dgm:spPr>
      <dgm:t>
        <a:bodyPr/>
        <a:lstStyle/>
        <a:p>
          <a:pPr algn="just"/>
          <a:r>
            <a:rPr lang="it-IT" sz="1300" dirty="0" smtClean="0"/>
            <a:t> 8.5.1 Misure di politica attiva con particolare attenzione ai settori che offrono maggiori prospettive di crescita;</a:t>
          </a:r>
          <a:endParaRPr lang="it-IT" sz="1300" dirty="0"/>
        </a:p>
      </dgm:t>
    </dgm:pt>
    <dgm:pt modelId="{104E398C-CB0B-42A2-81CF-4FC34C3BA296}" type="parTrans" cxnId="{137950B5-073A-4846-B34D-ECAD112CF354}">
      <dgm:prSet/>
      <dgm:spPr/>
      <dgm:t>
        <a:bodyPr/>
        <a:lstStyle/>
        <a:p>
          <a:endParaRPr lang="it-IT"/>
        </a:p>
      </dgm:t>
    </dgm:pt>
    <dgm:pt modelId="{3DAB59D9-735B-435D-881E-7E103AC68A64}" type="sibTrans" cxnId="{137950B5-073A-4846-B34D-ECAD112CF354}">
      <dgm:prSet/>
      <dgm:spPr/>
      <dgm:t>
        <a:bodyPr/>
        <a:lstStyle/>
        <a:p>
          <a:endParaRPr lang="it-IT"/>
        </a:p>
      </dgm:t>
    </dgm:pt>
    <dgm:pt modelId="{29A7ABA7-3F33-4EE9-9876-E845E44922CC}">
      <dgm:prSet custT="1"/>
      <dgm:spPr>
        <a:xfrm>
          <a:off x="216025" y="561"/>
          <a:ext cx="1891609" cy="822356"/>
        </a:xfrm>
        <a:solidFill>
          <a:srgbClr val="C06349"/>
        </a:solidFill>
      </dgm:spPr>
      <dgm:t>
        <a:bodyPr/>
        <a:lstStyle/>
        <a:p>
          <a:pPr eaLnBrk="1" latinLnBrk="0"/>
          <a:r>
            <a:rPr lang="it-IT" sz="2200" dirty="0" smtClean="0"/>
            <a:t>Asse</a:t>
          </a:r>
          <a:r>
            <a:rPr lang="it-IT" sz="1800" dirty="0" smtClean="0"/>
            <a:t> </a:t>
          </a:r>
        </a:p>
      </dgm:t>
    </dgm:pt>
    <dgm:pt modelId="{CBFACA63-B33A-4D51-86A2-813780491442}" type="sibTrans" cxnId="{A5E40B6E-CA19-4CD8-9757-32882643EA80}">
      <dgm:prSet/>
      <dgm:spPr/>
      <dgm:t>
        <a:bodyPr/>
        <a:lstStyle/>
        <a:p>
          <a:endParaRPr lang="it-IT"/>
        </a:p>
      </dgm:t>
    </dgm:pt>
    <dgm:pt modelId="{D42F063F-2C8A-4205-82EA-67E7C04B98D8}" type="parTrans" cxnId="{A5E40B6E-CA19-4CD8-9757-32882643EA80}">
      <dgm:prSet/>
      <dgm:spPr/>
      <dgm:t>
        <a:bodyPr/>
        <a:lstStyle/>
        <a:p>
          <a:endParaRPr lang="it-IT"/>
        </a:p>
      </dgm:t>
    </dgm:pt>
    <dgm:pt modelId="{E4739141-B289-4F20-8D3C-97FEB78AF90D}">
      <dgm:prSet custT="1"/>
      <dgm:spPr>
        <a:xfrm rot="5400000">
          <a:off x="4362001" y="-2216877"/>
          <a:ext cx="748500" cy="5257235"/>
        </a:xfrm>
      </dgm:spPr>
      <dgm:t>
        <a:bodyPr/>
        <a:lstStyle/>
        <a:p>
          <a:pPr algn="just" eaLnBrk="1" latinLnBrk="0"/>
          <a:r>
            <a:rPr lang="it-IT" sz="1100" dirty="0" smtClean="0"/>
            <a:t> </a:t>
          </a:r>
          <a:r>
            <a:rPr lang="it-IT" sz="1300" dirty="0" smtClean="0"/>
            <a:t>Asse I – Occupazione del PO FSE Sicilia 2014-2020 </a:t>
          </a:r>
        </a:p>
      </dgm:t>
    </dgm:pt>
    <dgm:pt modelId="{E5A21D88-3636-4EC0-B017-823C5471E438}" type="sibTrans" cxnId="{4C461E04-98B0-4C14-A689-6B67835AD3CF}">
      <dgm:prSet/>
      <dgm:spPr/>
      <dgm:t>
        <a:bodyPr/>
        <a:lstStyle/>
        <a:p>
          <a:endParaRPr lang="it-IT"/>
        </a:p>
      </dgm:t>
    </dgm:pt>
    <dgm:pt modelId="{93BF4252-4D41-42B7-97C2-A7404FAB3C52}" type="parTrans" cxnId="{4C461E04-98B0-4C14-A689-6B67835AD3CF}">
      <dgm:prSet/>
      <dgm:spPr/>
      <dgm:t>
        <a:bodyPr/>
        <a:lstStyle/>
        <a:p>
          <a:endParaRPr lang="it-IT"/>
        </a:p>
      </dgm:t>
    </dgm:pt>
    <dgm:pt modelId="{63C7B6C5-1475-43D4-AF3D-6A7C43D091B2}">
      <dgm:prSet custT="1"/>
      <dgm:spPr>
        <a:xfrm rot="5400000">
          <a:off x="4367571" y="311019"/>
          <a:ext cx="737354" cy="5229337"/>
        </a:xfrm>
      </dgm:spPr>
      <dgm:t>
        <a:bodyPr/>
        <a:lstStyle/>
        <a:p>
          <a:pPr algn="just"/>
          <a:r>
            <a:rPr lang="it-IT" sz="1300" dirty="0" smtClean="0"/>
            <a:t> 8.5.3 Percorsi di sostegno alla creazione d’impresa e al lavoro autonomo</a:t>
          </a:r>
          <a:endParaRPr lang="it-IT" sz="1300" dirty="0"/>
        </a:p>
      </dgm:t>
    </dgm:pt>
    <dgm:pt modelId="{6A11C90E-DA48-4E9F-8878-176D6198AC90}" type="parTrans" cxnId="{DC0F7B9D-3B15-4C2A-AF66-C0776BE8537D}">
      <dgm:prSet/>
      <dgm:spPr/>
      <dgm:t>
        <a:bodyPr/>
        <a:lstStyle/>
        <a:p>
          <a:endParaRPr lang="it-IT"/>
        </a:p>
      </dgm:t>
    </dgm:pt>
    <dgm:pt modelId="{14E7F5A0-D892-43F7-B008-834E465F6265}" type="sibTrans" cxnId="{DC0F7B9D-3B15-4C2A-AF66-C0776BE8537D}">
      <dgm:prSet/>
      <dgm:spPr/>
      <dgm:t>
        <a:bodyPr/>
        <a:lstStyle/>
        <a:p>
          <a:endParaRPr lang="it-IT"/>
        </a:p>
      </dgm:t>
    </dgm:pt>
    <dgm:pt modelId="{94CC326E-D418-45C6-915C-D4565BF938EA}">
      <dgm:prSet custT="1"/>
      <dgm:spPr>
        <a:xfrm>
          <a:off x="216025" y="887180"/>
          <a:ext cx="1891609" cy="732684"/>
        </a:xfrm>
        <a:solidFill>
          <a:srgbClr val="C06349"/>
        </a:solidFill>
      </dgm:spPr>
      <dgm:t>
        <a:bodyPr/>
        <a:lstStyle/>
        <a:p>
          <a:pPr eaLnBrk="1" latinLnBrk="0"/>
          <a:r>
            <a:rPr lang="it-IT" sz="2200" dirty="0" smtClean="0"/>
            <a:t>Priorità di investimento</a:t>
          </a:r>
        </a:p>
      </dgm:t>
    </dgm:pt>
    <dgm:pt modelId="{4992252F-6025-472A-B45A-5DF30BEAEDB8}" type="sibTrans" cxnId="{AA17A5DB-29BE-4D93-95A3-DF8E86DE90FE}">
      <dgm:prSet/>
      <dgm:spPr/>
      <dgm:t>
        <a:bodyPr/>
        <a:lstStyle/>
        <a:p>
          <a:endParaRPr lang="it-IT"/>
        </a:p>
      </dgm:t>
    </dgm:pt>
    <dgm:pt modelId="{A35EA0C8-0B11-43A1-8BC5-11D288B928A4}" type="parTrans" cxnId="{AA17A5DB-29BE-4D93-95A3-DF8E86DE90FE}">
      <dgm:prSet/>
      <dgm:spPr/>
      <dgm:t>
        <a:bodyPr/>
        <a:lstStyle/>
        <a:p>
          <a:endParaRPr lang="it-IT"/>
        </a:p>
      </dgm:t>
    </dgm:pt>
    <dgm:pt modelId="{6A54C3E6-837C-4B16-8790-18353D9CCE50}" type="pres">
      <dgm:prSet presAssocID="{4A2E475E-E025-4AB3-9259-2F550D527F8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137371EC-B8E3-4FE6-8F9E-1196A293C7A2}" type="pres">
      <dgm:prSet presAssocID="{29A7ABA7-3F33-4EE9-9876-E845E44922CC}" presName="linNode" presStyleCnt="0"/>
      <dgm:spPr/>
      <dgm:t>
        <a:bodyPr/>
        <a:lstStyle/>
        <a:p>
          <a:endParaRPr lang="it-IT"/>
        </a:p>
      </dgm:t>
    </dgm:pt>
    <dgm:pt modelId="{98772EA3-BA5C-451F-918B-AA1AC69B52A6}" type="pres">
      <dgm:prSet presAssocID="{29A7ABA7-3F33-4EE9-9876-E845E44922CC}" presName="parentText" presStyleLbl="node1" presStyleIdx="0" presStyleCnt="4" custScaleX="72340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it-IT"/>
        </a:p>
      </dgm:t>
    </dgm:pt>
    <dgm:pt modelId="{94968295-2C26-4ADF-AAE7-67F5E939FDFB}" type="pres">
      <dgm:prSet presAssocID="{29A7ABA7-3F33-4EE9-9876-E845E44922CC}" presName="descendantText" presStyleLbl="alignAccFollowNode1" presStyleIdx="0" presStyleCnt="4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it-IT"/>
        </a:p>
      </dgm:t>
    </dgm:pt>
    <dgm:pt modelId="{D1195012-077C-411A-83B4-16F3C7A3A120}" type="pres">
      <dgm:prSet presAssocID="{CBFACA63-B33A-4D51-86A2-813780491442}" presName="sp" presStyleCnt="0"/>
      <dgm:spPr/>
      <dgm:t>
        <a:bodyPr/>
        <a:lstStyle/>
        <a:p>
          <a:endParaRPr lang="it-IT"/>
        </a:p>
      </dgm:t>
    </dgm:pt>
    <dgm:pt modelId="{9E9D6554-152D-47AB-8081-20418B7AACE4}" type="pres">
      <dgm:prSet presAssocID="{94CC326E-D418-45C6-915C-D4565BF938EA}" presName="linNode" presStyleCnt="0"/>
      <dgm:spPr/>
      <dgm:t>
        <a:bodyPr/>
        <a:lstStyle/>
        <a:p>
          <a:endParaRPr lang="it-IT"/>
        </a:p>
      </dgm:t>
    </dgm:pt>
    <dgm:pt modelId="{2D985A49-4595-4C0F-A9F2-89A525002045}" type="pres">
      <dgm:prSet presAssocID="{94CC326E-D418-45C6-915C-D4565BF938EA}" presName="parentText" presStyleLbl="node1" presStyleIdx="1" presStyleCnt="4" custScaleX="71942" custScaleY="136081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it-IT"/>
        </a:p>
      </dgm:t>
    </dgm:pt>
    <dgm:pt modelId="{7F06DAAC-5AF8-499A-A1AA-770EFBCD99CD}" type="pres">
      <dgm:prSet presAssocID="{94CC326E-D418-45C6-915C-D4565BF938EA}" presName="descendantText" presStyleLbl="alignAccFollowNode1" presStyleIdx="1" presStyleCnt="4" custScaleY="156120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it-IT"/>
        </a:p>
      </dgm:t>
    </dgm:pt>
    <dgm:pt modelId="{647C3BDE-4C53-43AE-A840-CD36FCE2F854}" type="pres">
      <dgm:prSet presAssocID="{4992252F-6025-472A-B45A-5DF30BEAEDB8}" presName="sp" presStyleCnt="0"/>
      <dgm:spPr/>
      <dgm:t>
        <a:bodyPr/>
        <a:lstStyle/>
        <a:p>
          <a:endParaRPr lang="it-IT"/>
        </a:p>
      </dgm:t>
    </dgm:pt>
    <dgm:pt modelId="{9BF09969-13A3-4D57-B00D-515FF5A209A6}" type="pres">
      <dgm:prSet presAssocID="{9CDEA443-F16C-4BA8-A7D1-9B5003CD5489}" presName="linNode" presStyleCnt="0"/>
      <dgm:spPr/>
      <dgm:t>
        <a:bodyPr/>
        <a:lstStyle/>
        <a:p>
          <a:endParaRPr lang="it-IT"/>
        </a:p>
      </dgm:t>
    </dgm:pt>
    <dgm:pt modelId="{D7EB1B67-B2A7-4032-8134-D62ADF37C127}" type="pres">
      <dgm:prSet presAssocID="{9CDEA443-F16C-4BA8-A7D1-9B5003CD5489}" presName="parentText" presStyleLbl="node1" presStyleIdx="2" presStyleCnt="4" custScaleX="72340" custScaleY="134501" custLinFactNeighborX="-613" custLinFactNeighborY="2866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it-IT"/>
        </a:p>
      </dgm:t>
    </dgm:pt>
    <dgm:pt modelId="{256FB4F0-D01F-4314-A905-B6872AC54E19}" type="pres">
      <dgm:prSet presAssocID="{9CDEA443-F16C-4BA8-A7D1-9B5003CD5489}" presName="descendantText" presStyleLbl="alignAccFollowNode1" presStyleIdx="2" presStyleCnt="4" custScaleY="145212" custLinFactNeighborY="-1691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it-IT"/>
        </a:p>
      </dgm:t>
    </dgm:pt>
    <dgm:pt modelId="{5E2BAF93-DBF5-4D2A-B4DB-554362F572F8}" type="pres">
      <dgm:prSet presAssocID="{4D1F15B9-4EEC-45DE-9864-1CEC04DF8067}" presName="sp" presStyleCnt="0"/>
      <dgm:spPr/>
      <dgm:t>
        <a:bodyPr/>
        <a:lstStyle/>
        <a:p>
          <a:endParaRPr lang="it-IT"/>
        </a:p>
      </dgm:t>
    </dgm:pt>
    <dgm:pt modelId="{2E186A4C-FC70-4CD2-A7D3-175DCCFE29B3}" type="pres">
      <dgm:prSet presAssocID="{704E695C-F04C-49EB-A54E-BAC71871F6B4}" presName="linNode" presStyleCnt="0"/>
      <dgm:spPr/>
      <dgm:t>
        <a:bodyPr/>
        <a:lstStyle/>
        <a:p>
          <a:endParaRPr lang="it-IT"/>
        </a:p>
      </dgm:t>
    </dgm:pt>
    <dgm:pt modelId="{A63ADCBC-C0A1-405A-B2E8-EADB78EF643B}" type="pres">
      <dgm:prSet presAssocID="{704E695C-F04C-49EB-A54E-BAC71871F6B4}" presName="parentText" presStyleLbl="node1" presStyleIdx="3" presStyleCnt="4" custScaleX="73441" custLinFactNeighborX="-664" custLinFactNeighborY="-1591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it-IT"/>
        </a:p>
      </dgm:t>
    </dgm:pt>
    <dgm:pt modelId="{CF36AE07-5D31-44A1-AFBE-D99A1C7EF841}" type="pres">
      <dgm:prSet presAssocID="{704E695C-F04C-49EB-A54E-BAC71871F6B4}" presName="descendantText" presStyleLbl="alignAccFollowNode1" presStyleIdx="3" presStyleCnt="4" custScaleY="137318" custLinFactNeighborX="-3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it-IT"/>
        </a:p>
      </dgm:t>
    </dgm:pt>
  </dgm:ptLst>
  <dgm:cxnLst>
    <dgm:cxn modelId="{958BDFCE-40A6-4DD7-B394-DA846D970E0B}" srcId="{9CDEA443-F16C-4BA8-A7D1-9B5003CD5489}" destId="{12268897-3D1F-4AA1-AFD8-9817204FC9C6}" srcOrd="0" destOrd="0" parTransId="{EFC7132E-7917-48B8-842B-CA8DFCFD7B94}" sibTransId="{CB21C502-AF12-42BC-84C0-96CCEE8E044B}"/>
    <dgm:cxn modelId="{6C6BAC0A-0EE3-4FE4-BCFE-3EC064429D43}" type="presOf" srcId="{5F4146B4-F38F-4C6E-A6F0-3788769F7467}" destId="{7F06DAAC-5AF8-499A-A1AA-770EFBCD99CD}" srcOrd="0" destOrd="0" presId="urn:microsoft.com/office/officeart/2005/8/layout/vList5"/>
    <dgm:cxn modelId="{52706B33-B37E-417A-B0EC-719CAA911499}" srcId="{4A2E475E-E025-4AB3-9259-2F550D527F8E}" destId="{704E695C-F04C-49EB-A54E-BAC71871F6B4}" srcOrd="3" destOrd="0" parTransId="{B73D4DF3-2B7B-48D3-AB09-E3CD743D0B78}" sibTransId="{EF93771E-6ACC-4FA3-9C30-613A7C27B8FA}"/>
    <dgm:cxn modelId="{A5E40B6E-CA19-4CD8-9757-32882643EA80}" srcId="{4A2E475E-E025-4AB3-9259-2F550D527F8E}" destId="{29A7ABA7-3F33-4EE9-9876-E845E44922CC}" srcOrd="0" destOrd="0" parTransId="{D42F063F-2C8A-4205-82EA-67E7C04B98D8}" sibTransId="{CBFACA63-B33A-4D51-86A2-813780491442}"/>
    <dgm:cxn modelId="{3F92C931-E81E-42C8-87C0-935C7DB0B0DE}" srcId="{4A2E475E-E025-4AB3-9259-2F550D527F8E}" destId="{9CDEA443-F16C-4BA8-A7D1-9B5003CD5489}" srcOrd="2" destOrd="0" parTransId="{D1B0BA63-59B7-4449-B805-A7971B962802}" sibTransId="{4D1F15B9-4EEC-45DE-9864-1CEC04DF8067}"/>
    <dgm:cxn modelId="{137950B5-073A-4846-B34D-ECAD112CF354}" srcId="{704E695C-F04C-49EB-A54E-BAC71871F6B4}" destId="{F97CA1E5-8044-4755-8728-6BA594108B0B}" srcOrd="0" destOrd="0" parTransId="{104E398C-CB0B-42A2-81CF-4FC34C3BA296}" sibTransId="{3DAB59D9-735B-435D-881E-7E103AC68A64}"/>
    <dgm:cxn modelId="{AFA34EFA-E921-4D4B-8CE2-758A5104DB69}" type="presOf" srcId="{9CDEA443-F16C-4BA8-A7D1-9B5003CD5489}" destId="{D7EB1B67-B2A7-4032-8134-D62ADF37C127}" srcOrd="0" destOrd="0" presId="urn:microsoft.com/office/officeart/2005/8/layout/vList5"/>
    <dgm:cxn modelId="{DC209A96-E986-4949-8760-B0E94265AF96}" type="presOf" srcId="{E4739141-B289-4F20-8D3C-97FEB78AF90D}" destId="{94968295-2C26-4ADF-AAE7-67F5E939FDFB}" srcOrd="0" destOrd="0" presId="urn:microsoft.com/office/officeart/2005/8/layout/vList5"/>
    <dgm:cxn modelId="{80B6D963-372C-4214-A532-985D24F9C893}" srcId="{94CC326E-D418-45C6-915C-D4565BF938EA}" destId="{5F4146B4-F38F-4C6E-A6F0-3788769F7467}" srcOrd="0" destOrd="0" parTransId="{E4C4D0D6-CD07-49A1-9729-67E464E6F7B9}" sibTransId="{B0959F3B-9764-4D01-A0EB-BBB20E1CFD69}"/>
    <dgm:cxn modelId="{4C461E04-98B0-4C14-A689-6B67835AD3CF}" srcId="{29A7ABA7-3F33-4EE9-9876-E845E44922CC}" destId="{E4739141-B289-4F20-8D3C-97FEB78AF90D}" srcOrd="0" destOrd="0" parTransId="{93BF4252-4D41-42B7-97C2-A7404FAB3C52}" sibTransId="{E5A21D88-3636-4EC0-B017-823C5471E438}"/>
    <dgm:cxn modelId="{974FF4B3-905C-4161-859B-07236AC1F18F}" type="presOf" srcId="{63C7B6C5-1475-43D4-AF3D-6A7C43D091B2}" destId="{CF36AE07-5D31-44A1-AFBE-D99A1C7EF841}" srcOrd="0" destOrd="1" presId="urn:microsoft.com/office/officeart/2005/8/layout/vList5"/>
    <dgm:cxn modelId="{4F7B976B-F000-443B-855B-E63C5AFFD1CC}" type="presOf" srcId="{704E695C-F04C-49EB-A54E-BAC71871F6B4}" destId="{A63ADCBC-C0A1-405A-B2E8-EADB78EF643B}" srcOrd="0" destOrd="0" presId="urn:microsoft.com/office/officeart/2005/8/layout/vList5"/>
    <dgm:cxn modelId="{530AD405-5323-4D17-AC97-F72A973EA115}" type="presOf" srcId="{F97CA1E5-8044-4755-8728-6BA594108B0B}" destId="{CF36AE07-5D31-44A1-AFBE-D99A1C7EF841}" srcOrd="0" destOrd="0" presId="urn:microsoft.com/office/officeart/2005/8/layout/vList5"/>
    <dgm:cxn modelId="{8F552431-FDC4-4CE1-A7F2-C3A2145BE8E4}" type="presOf" srcId="{12268897-3D1F-4AA1-AFD8-9817204FC9C6}" destId="{256FB4F0-D01F-4314-A905-B6872AC54E19}" srcOrd="0" destOrd="0" presId="urn:microsoft.com/office/officeart/2005/8/layout/vList5"/>
    <dgm:cxn modelId="{26F453C3-94B6-4105-A3F4-DC511AC55CFC}" type="presOf" srcId="{29A7ABA7-3F33-4EE9-9876-E845E44922CC}" destId="{98772EA3-BA5C-451F-918B-AA1AC69B52A6}" srcOrd="0" destOrd="0" presId="urn:microsoft.com/office/officeart/2005/8/layout/vList5"/>
    <dgm:cxn modelId="{35DB5A4F-C81E-4537-8AD4-2FA810CBA9A2}" type="presOf" srcId="{94CC326E-D418-45C6-915C-D4565BF938EA}" destId="{2D985A49-4595-4C0F-A9F2-89A525002045}" srcOrd="0" destOrd="0" presId="urn:microsoft.com/office/officeart/2005/8/layout/vList5"/>
    <dgm:cxn modelId="{D39CF6BC-0F3B-4C50-944A-6DED1BFA04FF}" type="presOf" srcId="{4A2E475E-E025-4AB3-9259-2F550D527F8E}" destId="{6A54C3E6-837C-4B16-8790-18353D9CCE50}" srcOrd="0" destOrd="0" presId="urn:microsoft.com/office/officeart/2005/8/layout/vList5"/>
    <dgm:cxn modelId="{AA17A5DB-29BE-4D93-95A3-DF8E86DE90FE}" srcId="{4A2E475E-E025-4AB3-9259-2F550D527F8E}" destId="{94CC326E-D418-45C6-915C-D4565BF938EA}" srcOrd="1" destOrd="0" parTransId="{A35EA0C8-0B11-43A1-8BC5-11D288B928A4}" sibTransId="{4992252F-6025-472A-B45A-5DF30BEAEDB8}"/>
    <dgm:cxn modelId="{DC0F7B9D-3B15-4C2A-AF66-C0776BE8537D}" srcId="{704E695C-F04C-49EB-A54E-BAC71871F6B4}" destId="{63C7B6C5-1475-43D4-AF3D-6A7C43D091B2}" srcOrd="1" destOrd="0" parTransId="{6A11C90E-DA48-4E9F-8878-176D6198AC90}" sibTransId="{14E7F5A0-D892-43F7-B008-834E465F6265}"/>
    <dgm:cxn modelId="{F639A3F8-E222-4650-9684-97D7CF4A6ED6}" type="presParOf" srcId="{6A54C3E6-837C-4B16-8790-18353D9CCE50}" destId="{137371EC-B8E3-4FE6-8F9E-1196A293C7A2}" srcOrd="0" destOrd="0" presId="urn:microsoft.com/office/officeart/2005/8/layout/vList5"/>
    <dgm:cxn modelId="{64F1D38E-6E90-402A-A974-891D2AEEDECD}" type="presParOf" srcId="{137371EC-B8E3-4FE6-8F9E-1196A293C7A2}" destId="{98772EA3-BA5C-451F-918B-AA1AC69B52A6}" srcOrd="0" destOrd="0" presId="urn:microsoft.com/office/officeart/2005/8/layout/vList5"/>
    <dgm:cxn modelId="{FBAF5E9B-03B1-43F7-9CBF-6C10DB9ACDFF}" type="presParOf" srcId="{137371EC-B8E3-4FE6-8F9E-1196A293C7A2}" destId="{94968295-2C26-4ADF-AAE7-67F5E939FDFB}" srcOrd="1" destOrd="0" presId="urn:microsoft.com/office/officeart/2005/8/layout/vList5"/>
    <dgm:cxn modelId="{1B457842-AB07-46CC-854E-DBC81D2953C9}" type="presParOf" srcId="{6A54C3E6-837C-4B16-8790-18353D9CCE50}" destId="{D1195012-077C-411A-83B4-16F3C7A3A120}" srcOrd="1" destOrd="0" presId="urn:microsoft.com/office/officeart/2005/8/layout/vList5"/>
    <dgm:cxn modelId="{6BA67953-6C32-4D72-A247-B0F2C0AFD3F5}" type="presParOf" srcId="{6A54C3E6-837C-4B16-8790-18353D9CCE50}" destId="{9E9D6554-152D-47AB-8081-20418B7AACE4}" srcOrd="2" destOrd="0" presId="urn:microsoft.com/office/officeart/2005/8/layout/vList5"/>
    <dgm:cxn modelId="{80D7856E-965D-4BEC-A03A-4E3173B60B1F}" type="presParOf" srcId="{9E9D6554-152D-47AB-8081-20418B7AACE4}" destId="{2D985A49-4595-4C0F-A9F2-89A525002045}" srcOrd="0" destOrd="0" presId="urn:microsoft.com/office/officeart/2005/8/layout/vList5"/>
    <dgm:cxn modelId="{19E00E6A-E2BA-4327-8E3F-72A922816ABE}" type="presParOf" srcId="{9E9D6554-152D-47AB-8081-20418B7AACE4}" destId="{7F06DAAC-5AF8-499A-A1AA-770EFBCD99CD}" srcOrd="1" destOrd="0" presId="urn:microsoft.com/office/officeart/2005/8/layout/vList5"/>
    <dgm:cxn modelId="{8E6B061D-30BE-468F-91B4-49E799B953A6}" type="presParOf" srcId="{6A54C3E6-837C-4B16-8790-18353D9CCE50}" destId="{647C3BDE-4C53-43AE-A840-CD36FCE2F854}" srcOrd="3" destOrd="0" presId="urn:microsoft.com/office/officeart/2005/8/layout/vList5"/>
    <dgm:cxn modelId="{44DD760F-8DBD-49EE-A59B-BECFB709D220}" type="presParOf" srcId="{6A54C3E6-837C-4B16-8790-18353D9CCE50}" destId="{9BF09969-13A3-4D57-B00D-515FF5A209A6}" srcOrd="4" destOrd="0" presId="urn:microsoft.com/office/officeart/2005/8/layout/vList5"/>
    <dgm:cxn modelId="{E043630F-9730-49B3-B323-36D0FAD367C8}" type="presParOf" srcId="{9BF09969-13A3-4D57-B00D-515FF5A209A6}" destId="{D7EB1B67-B2A7-4032-8134-D62ADF37C127}" srcOrd="0" destOrd="0" presId="urn:microsoft.com/office/officeart/2005/8/layout/vList5"/>
    <dgm:cxn modelId="{CAEE9485-37EA-4CAA-9000-CC4C6DE33469}" type="presParOf" srcId="{9BF09969-13A3-4D57-B00D-515FF5A209A6}" destId="{256FB4F0-D01F-4314-A905-B6872AC54E19}" srcOrd="1" destOrd="0" presId="urn:microsoft.com/office/officeart/2005/8/layout/vList5"/>
    <dgm:cxn modelId="{EF9EAE03-4609-4AD8-A017-3326FAB699C8}" type="presParOf" srcId="{6A54C3E6-837C-4B16-8790-18353D9CCE50}" destId="{5E2BAF93-DBF5-4D2A-B4DB-554362F572F8}" srcOrd="5" destOrd="0" presId="urn:microsoft.com/office/officeart/2005/8/layout/vList5"/>
    <dgm:cxn modelId="{A58BFB9F-E271-4D62-8FF1-7AA4B0D8BAA5}" type="presParOf" srcId="{6A54C3E6-837C-4B16-8790-18353D9CCE50}" destId="{2E186A4C-FC70-4CD2-A7D3-175DCCFE29B3}" srcOrd="6" destOrd="0" presId="urn:microsoft.com/office/officeart/2005/8/layout/vList5"/>
    <dgm:cxn modelId="{EE1F0018-DDF8-4B81-B323-55D16A07193A}" type="presParOf" srcId="{2E186A4C-FC70-4CD2-A7D3-175DCCFE29B3}" destId="{A63ADCBC-C0A1-405A-B2E8-EADB78EF643B}" srcOrd="0" destOrd="0" presId="urn:microsoft.com/office/officeart/2005/8/layout/vList5"/>
    <dgm:cxn modelId="{EBB85B06-1897-4A62-A918-13C8C6F0A923}" type="presParOf" srcId="{2E186A4C-FC70-4CD2-A7D3-175DCCFE29B3}" destId="{CF36AE07-5D31-44A1-AFBE-D99A1C7EF841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A2E475E-E025-4AB3-9259-2F550D527F8E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9CDEA443-F16C-4BA8-A7D1-9B5003CD5489}">
      <dgm:prSet custT="1"/>
      <dgm:spPr>
        <a:xfrm>
          <a:off x="236063" y="1636701"/>
          <a:ext cx="1891609" cy="775804"/>
        </a:xfrm>
        <a:solidFill>
          <a:srgbClr val="C06349"/>
        </a:solidFill>
      </dgm:spPr>
      <dgm:t>
        <a:bodyPr/>
        <a:lstStyle/>
        <a:p>
          <a:pPr eaLnBrk="1" latinLnBrk="0"/>
          <a:r>
            <a:rPr lang="it-IT" sz="2200" dirty="0" smtClean="0"/>
            <a:t>Obiettivo specifico</a:t>
          </a:r>
        </a:p>
      </dgm:t>
    </dgm:pt>
    <dgm:pt modelId="{D1B0BA63-59B7-4449-B805-A7971B962802}" type="parTrans" cxnId="{3F92C931-E81E-42C8-87C0-935C7DB0B0DE}">
      <dgm:prSet/>
      <dgm:spPr/>
      <dgm:t>
        <a:bodyPr/>
        <a:lstStyle/>
        <a:p>
          <a:endParaRPr lang="it-IT"/>
        </a:p>
      </dgm:t>
    </dgm:pt>
    <dgm:pt modelId="{4D1F15B9-4EEC-45DE-9864-1CEC04DF8067}" type="sibTrans" cxnId="{3F92C931-E81E-42C8-87C0-935C7DB0B0DE}">
      <dgm:prSet/>
      <dgm:spPr/>
      <dgm:t>
        <a:bodyPr/>
        <a:lstStyle/>
        <a:p>
          <a:endParaRPr lang="it-IT"/>
        </a:p>
      </dgm:t>
    </dgm:pt>
    <dgm:pt modelId="{5F4146B4-F38F-4C6E-A6F0-3788769F7467}">
      <dgm:prSet custT="1"/>
      <dgm:spPr>
        <a:xfrm rot="5400000">
          <a:off x="4372504" y="-1375094"/>
          <a:ext cx="727494" cy="5257235"/>
        </a:xfrm>
      </dgm:spPr>
      <dgm:t>
        <a:bodyPr/>
        <a:lstStyle/>
        <a:p>
          <a:pPr algn="just"/>
          <a:r>
            <a:rPr lang="it-IT" sz="1300" dirty="0" smtClean="0"/>
            <a:t> 8.ii  Integrazione sostenibile nel mercato del lavoro dei giovani, in particolare quelli che non svolgono attività lavorative, non seguono studi ne formazioni, inclusi i giovani a rischio di esclusione sociale e i giovani delle comunità emarginate, anche attraverso l'attuazione della Garanzia per i Giovani</a:t>
          </a:r>
          <a:endParaRPr lang="it-IT" sz="1300" dirty="0"/>
        </a:p>
      </dgm:t>
    </dgm:pt>
    <dgm:pt modelId="{E4C4D0D6-CD07-49A1-9729-67E464E6F7B9}" type="parTrans" cxnId="{80B6D963-372C-4214-A532-985D24F9C893}">
      <dgm:prSet/>
      <dgm:spPr/>
      <dgm:t>
        <a:bodyPr/>
        <a:lstStyle/>
        <a:p>
          <a:endParaRPr lang="it-IT"/>
        </a:p>
      </dgm:t>
    </dgm:pt>
    <dgm:pt modelId="{B0959F3B-9764-4D01-A0EB-BBB20E1CFD69}" type="sibTrans" cxnId="{80B6D963-372C-4214-A532-985D24F9C893}">
      <dgm:prSet/>
      <dgm:spPr/>
      <dgm:t>
        <a:bodyPr/>
        <a:lstStyle/>
        <a:p>
          <a:endParaRPr lang="it-IT"/>
        </a:p>
      </dgm:t>
    </dgm:pt>
    <dgm:pt modelId="{12268897-3D1F-4AA1-AFD8-9817204FC9C6}">
      <dgm:prSet custT="1"/>
      <dgm:spPr>
        <a:xfrm rot="5400000">
          <a:off x="4350742" y="-543318"/>
          <a:ext cx="744480" cy="5230696"/>
        </a:xfrm>
      </dgm:spPr>
      <dgm:t>
        <a:bodyPr/>
        <a:lstStyle/>
        <a:p>
          <a:pPr algn="just"/>
          <a:r>
            <a:rPr lang="it-IT" sz="1200" dirty="0" smtClean="0"/>
            <a:t> </a:t>
          </a:r>
          <a:r>
            <a:rPr lang="it-IT" sz="1300" dirty="0" smtClean="0"/>
            <a:t>8.1 Aumentare l'occupazione dei giovani</a:t>
          </a:r>
          <a:endParaRPr lang="it-IT" sz="1300" dirty="0"/>
        </a:p>
      </dgm:t>
    </dgm:pt>
    <dgm:pt modelId="{EFC7132E-7917-48B8-842B-CA8DFCFD7B94}" type="parTrans" cxnId="{958BDFCE-40A6-4DD7-B394-DA846D970E0B}">
      <dgm:prSet/>
      <dgm:spPr/>
      <dgm:t>
        <a:bodyPr/>
        <a:lstStyle/>
        <a:p>
          <a:endParaRPr lang="it-IT"/>
        </a:p>
      </dgm:t>
    </dgm:pt>
    <dgm:pt modelId="{CB21C502-AF12-42BC-84C0-96CCEE8E044B}" type="sibTrans" cxnId="{958BDFCE-40A6-4DD7-B394-DA846D970E0B}">
      <dgm:prSet/>
      <dgm:spPr/>
      <dgm:t>
        <a:bodyPr/>
        <a:lstStyle/>
        <a:p>
          <a:endParaRPr lang="it-IT"/>
        </a:p>
      </dgm:t>
    </dgm:pt>
    <dgm:pt modelId="{F97CA1E5-8044-4755-8728-6BA594108B0B}">
      <dgm:prSet custT="1"/>
      <dgm:spPr>
        <a:xfrm rot="5400000">
          <a:off x="4367571" y="311019"/>
          <a:ext cx="737354" cy="5229337"/>
        </a:xfrm>
      </dgm:spPr>
      <dgm:t>
        <a:bodyPr/>
        <a:lstStyle/>
        <a:p>
          <a:pPr algn="just"/>
          <a:r>
            <a:rPr lang="it-IT" sz="1200" dirty="0" smtClean="0"/>
            <a:t>8.1.1 Misure di politica attiva con particolare attenzione ai settori che offrono maggiori prospettive di crescita (ad esempio nell’ambito di: green economy, </a:t>
          </a:r>
          <a:r>
            <a:rPr lang="it-IT" sz="1200" dirty="0" err="1" smtClean="0"/>
            <a:t>blue</a:t>
          </a:r>
          <a:r>
            <a:rPr lang="it-IT" sz="1200" dirty="0" smtClean="0"/>
            <a:t> economy, servizi alla persona, servizi socio-sanitari, valorizzazione del patrimonio culturale, ICT</a:t>
          </a:r>
          <a:endParaRPr lang="it-IT" sz="1200" dirty="0"/>
        </a:p>
      </dgm:t>
    </dgm:pt>
    <dgm:pt modelId="{104E398C-CB0B-42A2-81CF-4FC34C3BA296}" type="parTrans" cxnId="{137950B5-073A-4846-B34D-ECAD112CF354}">
      <dgm:prSet/>
      <dgm:spPr/>
      <dgm:t>
        <a:bodyPr/>
        <a:lstStyle/>
        <a:p>
          <a:endParaRPr lang="it-IT"/>
        </a:p>
      </dgm:t>
    </dgm:pt>
    <dgm:pt modelId="{3DAB59D9-735B-435D-881E-7E103AC68A64}" type="sibTrans" cxnId="{137950B5-073A-4846-B34D-ECAD112CF354}">
      <dgm:prSet/>
      <dgm:spPr/>
      <dgm:t>
        <a:bodyPr/>
        <a:lstStyle/>
        <a:p>
          <a:endParaRPr lang="it-IT"/>
        </a:p>
      </dgm:t>
    </dgm:pt>
    <dgm:pt modelId="{29A7ABA7-3F33-4EE9-9876-E845E44922CC}">
      <dgm:prSet custT="1"/>
      <dgm:spPr>
        <a:xfrm>
          <a:off x="216025" y="561"/>
          <a:ext cx="1891609" cy="822356"/>
        </a:xfrm>
        <a:solidFill>
          <a:srgbClr val="C06349"/>
        </a:solidFill>
      </dgm:spPr>
      <dgm:t>
        <a:bodyPr/>
        <a:lstStyle/>
        <a:p>
          <a:pPr eaLnBrk="1" latinLnBrk="0"/>
          <a:r>
            <a:rPr lang="it-IT" sz="2200" dirty="0" smtClean="0"/>
            <a:t>Asse</a:t>
          </a:r>
          <a:r>
            <a:rPr lang="it-IT" sz="1800" dirty="0" smtClean="0"/>
            <a:t> </a:t>
          </a:r>
        </a:p>
      </dgm:t>
    </dgm:pt>
    <dgm:pt modelId="{CBFACA63-B33A-4D51-86A2-813780491442}" type="sibTrans" cxnId="{A5E40B6E-CA19-4CD8-9757-32882643EA80}">
      <dgm:prSet/>
      <dgm:spPr/>
      <dgm:t>
        <a:bodyPr/>
        <a:lstStyle/>
        <a:p>
          <a:endParaRPr lang="it-IT"/>
        </a:p>
      </dgm:t>
    </dgm:pt>
    <dgm:pt modelId="{D42F063F-2C8A-4205-82EA-67E7C04B98D8}" type="parTrans" cxnId="{A5E40B6E-CA19-4CD8-9757-32882643EA80}">
      <dgm:prSet/>
      <dgm:spPr/>
      <dgm:t>
        <a:bodyPr/>
        <a:lstStyle/>
        <a:p>
          <a:endParaRPr lang="it-IT"/>
        </a:p>
      </dgm:t>
    </dgm:pt>
    <dgm:pt modelId="{E4739141-B289-4F20-8D3C-97FEB78AF90D}">
      <dgm:prSet custT="1"/>
      <dgm:spPr>
        <a:xfrm rot="5400000">
          <a:off x="4362001" y="-2216877"/>
          <a:ext cx="748500" cy="5257235"/>
        </a:xfrm>
      </dgm:spPr>
      <dgm:t>
        <a:bodyPr/>
        <a:lstStyle/>
        <a:p>
          <a:pPr algn="just" eaLnBrk="1" latinLnBrk="0"/>
          <a:r>
            <a:rPr lang="it-IT" sz="1100" dirty="0" smtClean="0"/>
            <a:t> </a:t>
          </a:r>
          <a:r>
            <a:rPr lang="it-IT" sz="1300" dirty="0" smtClean="0"/>
            <a:t>Asse I – Occupazione del PO FSE Sicilia 2014-2020 </a:t>
          </a:r>
        </a:p>
      </dgm:t>
    </dgm:pt>
    <dgm:pt modelId="{E5A21D88-3636-4EC0-B017-823C5471E438}" type="sibTrans" cxnId="{4C461E04-98B0-4C14-A689-6B67835AD3CF}">
      <dgm:prSet/>
      <dgm:spPr/>
      <dgm:t>
        <a:bodyPr/>
        <a:lstStyle/>
        <a:p>
          <a:endParaRPr lang="it-IT"/>
        </a:p>
      </dgm:t>
    </dgm:pt>
    <dgm:pt modelId="{93BF4252-4D41-42B7-97C2-A7404FAB3C52}" type="parTrans" cxnId="{4C461E04-98B0-4C14-A689-6B67835AD3CF}">
      <dgm:prSet/>
      <dgm:spPr/>
      <dgm:t>
        <a:bodyPr/>
        <a:lstStyle/>
        <a:p>
          <a:endParaRPr lang="it-IT"/>
        </a:p>
      </dgm:t>
    </dgm:pt>
    <dgm:pt modelId="{94CC326E-D418-45C6-915C-D4565BF938EA}">
      <dgm:prSet custT="1"/>
      <dgm:spPr>
        <a:xfrm>
          <a:off x="216025" y="887180"/>
          <a:ext cx="1891609" cy="732684"/>
        </a:xfrm>
        <a:solidFill>
          <a:srgbClr val="C06349"/>
        </a:solidFill>
      </dgm:spPr>
      <dgm:t>
        <a:bodyPr/>
        <a:lstStyle/>
        <a:p>
          <a:pPr eaLnBrk="1" latinLnBrk="0"/>
          <a:r>
            <a:rPr lang="it-IT" sz="2200" dirty="0" smtClean="0"/>
            <a:t>Priorità di investimento</a:t>
          </a:r>
        </a:p>
      </dgm:t>
    </dgm:pt>
    <dgm:pt modelId="{4992252F-6025-472A-B45A-5DF30BEAEDB8}" type="sibTrans" cxnId="{AA17A5DB-29BE-4D93-95A3-DF8E86DE90FE}">
      <dgm:prSet/>
      <dgm:spPr/>
      <dgm:t>
        <a:bodyPr/>
        <a:lstStyle/>
        <a:p>
          <a:endParaRPr lang="it-IT"/>
        </a:p>
      </dgm:t>
    </dgm:pt>
    <dgm:pt modelId="{A35EA0C8-0B11-43A1-8BC5-11D288B928A4}" type="parTrans" cxnId="{AA17A5DB-29BE-4D93-95A3-DF8E86DE90FE}">
      <dgm:prSet/>
      <dgm:spPr/>
      <dgm:t>
        <a:bodyPr/>
        <a:lstStyle/>
        <a:p>
          <a:endParaRPr lang="it-IT"/>
        </a:p>
      </dgm:t>
    </dgm:pt>
    <dgm:pt modelId="{704E695C-F04C-49EB-A54E-BAC71871F6B4}">
      <dgm:prSet custT="1"/>
      <dgm:spPr>
        <a:xfrm>
          <a:off x="219469" y="2524756"/>
          <a:ext cx="1891609" cy="769609"/>
        </a:xfrm>
        <a:solidFill>
          <a:srgbClr val="C06349"/>
        </a:solidFill>
      </dgm:spPr>
      <dgm:t>
        <a:bodyPr/>
        <a:lstStyle/>
        <a:p>
          <a:r>
            <a:rPr lang="it-IT" sz="2200" dirty="0" smtClean="0"/>
            <a:t>Azioni</a:t>
          </a:r>
          <a:endParaRPr lang="it-IT" sz="2200" dirty="0"/>
        </a:p>
      </dgm:t>
    </dgm:pt>
    <dgm:pt modelId="{EF93771E-6ACC-4FA3-9C30-613A7C27B8FA}" type="sibTrans" cxnId="{52706B33-B37E-417A-B0EC-719CAA911499}">
      <dgm:prSet/>
      <dgm:spPr/>
      <dgm:t>
        <a:bodyPr/>
        <a:lstStyle/>
        <a:p>
          <a:endParaRPr lang="it-IT"/>
        </a:p>
      </dgm:t>
    </dgm:pt>
    <dgm:pt modelId="{B73D4DF3-2B7B-48D3-AB09-E3CD743D0B78}" type="parTrans" cxnId="{52706B33-B37E-417A-B0EC-719CAA911499}">
      <dgm:prSet/>
      <dgm:spPr/>
      <dgm:t>
        <a:bodyPr/>
        <a:lstStyle/>
        <a:p>
          <a:endParaRPr lang="it-IT"/>
        </a:p>
      </dgm:t>
    </dgm:pt>
    <dgm:pt modelId="{0F50E49A-0375-4B56-87D3-92A041B875DF}">
      <dgm:prSet custT="1"/>
      <dgm:spPr>
        <a:xfrm rot="5400000">
          <a:off x="4367571" y="311019"/>
          <a:ext cx="737354" cy="5229337"/>
        </a:xfrm>
      </dgm:spPr>
      <dgm:t>
        <a:bodyPr/>
        <a:lstStyle/>
        <a:p>
          <a:pPr algn="just"/>
          <a:r>
            <a:rPr lang="it-IT" sz="1200" dirty="0" smtClean="0"/>
            <a:t>8.1.7 Percorsi di sostegno (servizi di accompagnamento e/o incentivi) alla creazione d’impresa e al lavoro autonomo, ivi compreso il trasferimento generazionale</a:t>
          </a:r>
          <a:endParaRPr lang="it-IT" sz="1200" dirty="0"/>
        </a:p>
      </dgm:t>
    </dgm:pt>
    <dgm:pt modelId="{9BB83875-7C25-453E-B24B-FDCA2D639BCA}" type="parTrans" cxnId="{11E2DBC5-FA7E-4E7D-BBC5-DFF05FDAC5BD}">
      <dgm:prSet/>
      <dgm:spPr/>
      <dgm:t>
        <a:bodyPr/>
        <a:lstStyle/>
        <a:p>
          <a:endParaRPr lang="it-IT"/>
        </a:p>
      </dgm:t>
    </dgm:pt>
    <dgm:pt modelId="{CD7E77D9-5BF7-4B97-AA1C-017250CAB7E2}" type="sibTrans" cxnId="{11E2DBC5-FA7E-4E7D-BBC5-DFF05FDAC5BD}">
      <dgm:prSet/>
      <dgm:spPr/>
      <dgm:t>
        <a:bodyPr/>
        <a:lstStyle/>
        <a:p>
          <a:endParaRPr lang="it-IT"/>
        </a:p>
      </dgm:t>
    </dgm:pt>
    <dgm:pt modelId="{6A54C3E6-837C-4B16-8790-18353D9CCE50}" type="pres">
      <dgm:prSet presAssocID="{4A2E475E-E025-4AB3-9259-2F550D527F8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137371EC-B8E3-4FE6-8F9E-1196A293C7A2}" type="pres">
      <dgm:prSet presAssocID="{29A7ABA7-3F33-4EE9-9876-E845E44922CC}" presName="linNode" presStyleCnt="0"/>
      <dgm:spPr/>
      <dgm:t>
        <a:bodyPr/>
        <a:lstStyle/>
        <a:p>
          <a:endParaRPr lang="it-IT"/>
        </a:p>
      </dgm:t>
    </dgm:pt>
    <dgm:pt modelId="{98772EA3-BA5C-451F-918B-AA1AC69B52A6}" type="pres">
      <dgm:prSet presAssocID="{29A7ABA7-3F33-4EE9-9876-E845E44922CC}" presName="parentText" presStyleLbl="node1" presStyleIdx="0" presStyleCnt="4" custScaleX="72340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it-IT"/>
        </a:p>
      </dgm:t>
    </dgm:pt>
    <dgm:pt modelId="{94968295-2C26-4ADF-AAE7-67F5E939FDFB}" type="pres">
      <dgm:prSet presAssocID="{29A7ABA7-3F33-4EE9-9876-E845E44922CC}" presName="descendantText" presStyleLbl="alignAccFollowNode1" presStyleIdx="0" presStyleCnt="4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it-IT"/>
        </a:p>
      </dgm:t>
    </dgm:pt>
    <dgm:pt modelId="{D1195012-077C-411A-83B4-16F3C7A3A120}" type="pres">
      <dgm:prSet presAssocID="{CBFACA63-B33A-4D51-86A2-813780491442}" presName="sp" presStyleCnt="0"/>
      <dgm:spPr/>
      <dgm:t>
        <a:bodyPr/>
        <a:lstStyle/>
        <a:p>
          <a:endParaRPr lang="it-IT"/>
        </a:p>
      </dgm:t>
    </dgm:pt>
    <dgm:pt modelId="{9E9D6554-152D-47AB-8081-20418B7AACE4}" type="pres">
      <dgm:prSet presAssocID="{94CC326E-D418-45C6-915C-D4565BF938EA}" presName="linNode" presStyleCnt="0"/>
      <dgm:spPr/>
      <dgm:t>
        <a:bodyPr/>
        <a:lstStyle/>
        <a:p>
          <a:endParaRPr lang="it-IT"/>
        </a:p>
      </dgm:t>
    </dgm:pt>
    <dgm:pt modelId="{2D985A49-4595-4C0F-A9F2-89A525002045}" type="pres">
      <dgm:prSet presAssocID="{94CC326E-D418-45C6-915C-D4565BF938EA}" presName="parentText" presStyleLbl="node1" presStyleIdx="1" presStyleCnt="4" custScaleX="71942" custScaleY="151608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it-IT"/>
        </a:p>
      </dgm:t>
    </dgm:pt>
    <dgm:pt modelId="{7F06DAAC-5AF8-499A-A1AA-770EFBCD99CD}" type="pres">
      <dgm:prSet presAssocID="{94CC326E-D418-45C6-915C-D4565BF938EA}" presName="descendantText" presStyleLbl="alignAccFollowNode1" presStyleIdx="1" presStyleCnt="4" custScaleY="186550" custLinFactNeighborX="1035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it-IT"/>
        </a:p>
      </dgm:t>
    </dgm:pt>
    <dgm:pt modelId="{647C3BDE-4C53-43AE-A840-CD36FCE2F854}" type="pres">
      <dgm:prSet presAssocID="{4992252F-6025-472A-B45A-5DF30BEAEDB8}" presName="sp" presStyleCnt="0"/>
      <dgm:spPr/>
      <dgm:t>
        <a:bodyPr/>
        <a:lstStyle/>
        <a:p>
          <a:endParaRPr lang="it-IT"/>
        </a:p>
      </dgm:t>
    </dgm:pt>
    <dgm:pt modelId="{9BF09969-13A3-4D57-B00D-515FF5A209A6}" type="pres">
      <dgm:prSet presAssocID="{9CDEA443-F16C-4BA8-A7D1-9B5003CD5489}" presName="linNode" presStyleCnt="0"/>
      <dgm:spPr/>
      <dgm:t>
        <a:bodyPr/>
        <a:lstStyle/>
        <a:p>
          <a:endParaRPr lang="it-IT"/>
        </a:p>
      </dgm:t>
    </dgm:pt>
    <dgm:pt modelId="{D7EB1B67-B2A7-4032-8134-D62ADF37C127}" type="pres">
      <dgm:prSet presAssocID="{9CDEA443-F16C-4BA8-A7D1-9B5003CD5489}" presName="parentText" presStyleLbl="node1" presStyleIdx="2" presStyleCnt="4" custScaleX="69577" custScaleY="112372" custLinFactNeighborX="405" custLinFactNeighborY="-113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it-IT"/>
        </a:p>
      </dgm:t>
    </dgm:pt>
    <dgm:pt modelId="{256FB4F0-D01F-4314-A905-B6872AC54E19}" type="pres">
      <dgm:prSet presAssocID="{9CDEA443-F16C-4BA8-A7D1-9B5003CD5489}" presName="descendantText" presStyleLbl="alignAccFollowNode1" presStyleIdx="2" presStyleCnt="4" custScaleX="100000" custScaleY="87937" custLinFactNeighborX="2611" custLinFactNeighborY="2191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it-IT"/>
        </a:p>
      </dgm:t>
    </dgm:pt>
    <dgm:pt modelId="{5E2BAF93-DBF5-4D2A-B4DB-554362F572F8}" type="pres">
      <dgm:prSet presAssocID="{4D1F15B9-4EEC-45DE-9864-1CEC04DF8067}" presName="sp" presStyleCnt="0"/>
      <dgm:spPr/>
      <dgm:t>
        <a:bodyPr/>
        <a:lstStyle/>
        <a:p>
          <a:endParaRPr lang="it-IT"/>
        </a:p>
      </dgm:t>
    </dgm:pt>
    <dgm:pt modelId="{2E186A4C-FC70-4CD2-A7D3-175DCCFE29B3}" type="pres">
      <dgm:prSet presAssocID="{704E695C-F04C-49EB-A54E-BAC71871F6B4}" presName="linNode" presStyleCnt="0"/>
      <dgm:spPr/>
      <dgm:t>
        <a:bodyPr/>
        <a:lstStyle/>
        <a:p>
          <a:endParaRPr lang="it-IT"/>
        </a:p>
      </dgm:t>
    </dgm:pt>
    <dgm:pt modelId="{A63ADCBC-C0A1-405A-B2E8-EADB78EF643B}" type="pres">
      <dgm:prSet presAssocID="{704E695C-F04C-49EB-A54E-BAC71871F6B4}" presName="parentText" presStyleLbl="node1" presStyleIdx="3" presStyleCnt="4" custScaleX="70865" custScaleY="201553" custLinFactNeighborX="-82" custLinFactNeighborY="231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it-IT"/>
        </a:p>
      </dgm:t>
    </dgm:pt>
    <dgm:pt modelId="{CF36AE07-5D31-44A1-AFBE-D99A1C7EF841}" type="pres">
      <dgm:prSet presAssocID="{704E695C-F04C-49EB-A54E-BAC71871F6B4}" presName="descendantText" presStyleLbl="alignAccFollowNode1" presStyleIdx="3" presStyleCnt="4" custScaleY="234244" custLinFactNeighborX="1032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it-IT"/>
        </a:p>
      </dgm:t>
    </dgm:pt>
  </dgm:ptLst>
  <dgm:cxnLst>
    <dgm:cxn modelId="{D856D404-4C0F-334E-B9DE-F612542B6704}" type="presOf" srcId="{94CC326E-D418-45C6-915C-D4565BF938EA}" destId="{2D985A49-4595-4C0F-A9F2-89A525002045}" srcOrd="0" destOrd="0" presId="urn:microsoft.com/office/officeart/2005/8/layout/vList5"/>
    <dgm:cxn modelId="{4C461E04-98B0-4C14-A689-6B67835AD3CF}" srcId="{29A7ABA7-3F33-4EE9-9876-E845E44922CC}" destId="{E4739141-B289-4F20-8D3C-97FEB78AF90D}" srcOrd="0" destOrd="0" parTransId="{93BF4252-4D41-42B7-97C2-A7404FAB3C52}" sibTransId="{E5A21D88-3636-4EC0-B017-823C5471E438}"/>
    <dgm:cxn modelId="{CF1832C9-D473-6F41-97AA-79254BA8160D}" type="presOf" srcId="{29A7ABA7-3F33-4EE9-9876-E845E44922CC}" destId="{98772EA3-BA5C-451F-918B-AA1AC69B52A6}" srcOrd="0" destOrd="0" presId="urn:microsoft.com/office/officeart/2005/8/layout/vList5"/>
    <dgm:cxn modelId="{16F1E771-FF3F-7A48-AF35-8F2267C1B2EE}" type="presOf" srcId="{F97CA1E5-8044-4755-8728-6BA594108B0B}" destId="{CF36AE07-5D31-44A1-AFBE-D99A1C7EF841}" srcOrd="0" destOrd="0" presId="urn:microsoft.com/office/officeart/2005/8/layout/vList5"/>
    <dgm:cxn modelId="{137950B5-073A-4846-B34D-ECAD112CF354}" srcId="{704E695C-F04C-49EB-A54E-BAC71871F6B4}" destId="{F97CA1E5-8044-4755-8728-6BA594108B0B}" srcOrd="0" destOrd="0" parTransId="{104E398C-CB0B-42A2-81CF-4FC34C3BA296}" sibTransId="{3DAB59D9-735B-435D-881E-7E103AC68A64}"/>
    <dgm:cxn modelId="{EC871645-3465-B64B-8620-4DC7BD253049}" type="presOf" srcId="{9CDEA443-F16C-4BA8-A7D1-9B5003CD5489}" destId="{D7EB1B67-B2A7-4032-8134-D62ADF37C127}" srcOrd="0" destOrd="0" presId="urn:microsoft.com/office/officeart/2005/8/layout/vList5"/>
    <dgm:cxn modelId="{11E2DBC5-FA7E-4E7D-BBC5-DFF05FDAC5BD}" srcId="{704E695C-F04C-49EB-A54E-BAC71871F6B4}" destId="{0F50E49A-0375-4B56-87D3-92A041B875DF}" srcOrd="1" destOrd="0" parTransId="{9BB83875-7C25-453E-B24B-FDCA2D639BCA}" sibTransId="{CD7E77D9-5BF7-4B97-AA1C-017250CAB7E2}"/>
    <dgm:cxn modelId="{80B6D963-372C-4214-A532-985D24F9C893}" srcId="{94CC326E-D418-45C6-915C-D4565BF938EA}" destId="{5F4146B4-F38F-4C6E-A6F0-3788769F7467}" srcOrd="0" destOrd="0" parTransId="{E4C4D0D6-CD07-49A1-9729-67E464E6F7B9}" sibTransId="{B0959F3B-9764-4D01-A0EB-BBB20E1CFD69}"/>
    <dgm:cxn modelId="{52706B33-B37E-417A-B0EC-719CAA911499}" srcId="{4A2E475E-E025-4AB3-9259-2F550D527F8E}" destId="{704E695C-F04C-49EB-A54E-BAC71871F6B4}" srcOrd="3" destOrd="0" parTransId="{B73D4DF3-2B7B-48D3-AB09-E3CD743D0B78}" sibTransId="{EF93771E-6ACC-4FA3-9C30-613A7C27B8FA}"/>
    <dgm:cxn modelId="{67054410-41B0-C440-B478-0BD183BC7492}" type="presOf" srcId="{E4739141-B289-4F20-8D3C-97FEB78AF90D}" destId="{94968295-2C26-4ADF-AAE7-67F5E939FDFB}" srcOrd="0" destOrd="0" presId="urn:microsoft.com/office/officeart/2005/8/layout/vList5"/>
    <dgm:cxn modelId="{F2FDFB49-2CB5-9645-BAB5-798BBDEF9035}" type="presOf" srcId="{0F50E49A-0375-4B56-87D3-92A041B875DF}" destId="{CF36AE07-5D31-44A1-AFBE-D99A1C7EF841}" srcOrd="0" destOrd="1" presId="urn:microsoft.com/office/officeart/2005/8/layout/vList5"/>
    <dgm:cxn modelId="{C9870E01-7597-C848-AAFF-80AE872D0EF4}" type="presOf" srcId="{12268897-3D1F-4AA1-AFD8-9817204FC9C6}" destId="{256FB4F0-D01F-4314-A905-B6872AC54E19}" srcOrd="0" destOrd="0" presId="urn:microsoft.com/office/officeart/2005/8/layout/vList5"/>
    <dgm:cxn modelId="{A5E40B6E-CA19-4CD8-9757-32882643EA80}" srcId="{4A2E475E-E025-4AB3-9259-2F550D527F8E}" destId="{29A7ABA7-3F33-4EE9-9876-E845E44922CC}" srcOrd="0" destOrd="0" parTransId="{D42F063F-2C8A-4205-82EA-67E7C04B98D8}" sibTransId="{CBFACA63-B33A-4D51-86A2-813780491442}"/>
    <dgm:cxn modelId="{958BDFCE-40A6-4DD7-B394-DA846D970E0B}" srcId="{9CDEA443-F16C-4BA8-A7D1-9B5003CD5489}" destId="{12268897-3D1F-4AA1-AFD8-9817204FC9C6}" srcOrd="0" destOrd="0" parTransId="{EFC7132E-7917-48B8-842B-CA8DFCFD7B94}" sibTransId="{CB21C502-AF12-42BC-84C0-96CCEE8E044B}"/>
    <dgm:cxn modelId="{13A949D0-4DFA-4F46-9E94-55150717FAE0}" type="presOf" srcId="{5F4146B4-F38F-4C6E-A6F0-3788769F7467}" destId="{7F06DAAC-5AF8-499A-A1AA-770EFBCD99CD}" srcOrd="0" destOrd="0" presId="urn:microsoft.com/office/officeart/2005/8/layout/vList5"/>
    <dgm:cxn modelId="{3F92C931-E81E-42C8-87C0-935C7DB0B0DE}" srcId="{4A2E475E-E025-4AB3-9259-2F550D527F8E}" destId="{9CDEA443-F16C-4BA8-A7D1-9B5003CD5489}" srcOrd="2" destOrd="0" parTransId="{D1B0BA63-59B7-4449-B805-A7971B962802}" sibTransId="{4D1F15B9-4EEC-45DE-9864-1CEC04DF8067}"/>
    <dgm:cxn modelId="{172478B7-D411-4F4D-AF39-EC95DBDC3AC4}" type="presOf" srcId="{4A2E475E-E025-4AB3-9259-2F550D527F8E}" destId="{6A54C3E6-837C-4B16-8790-18353D9CCE50}" srcOrd="0" destOrd="0" presId="urn:microsoft.com/office/officeart/2005/8/layout/vList5"/>
    <dgm:cxn modelId="{AA17A5DB-29BE-4D93-95A3-DF8E86DE90FE}" srcId="{4A2E475E-E025-4AB3-9259-2F550D527F8E}" destId="{94CC326E-D418-45C6-915C-D4565BF938EA}" srcOrd="1" destOrd="0" parTransId="{A35EA0C8-0B11-43A1-8BC5-11D288B928A4}" sibTransId="{4992252F-6025-472A-B45A-5DF30BEAEDB8}"/>
    <dgm:cxn modelId="{E787744D-FEC4-1F46-ADA0-058C5DCE428C}" type="presOf" srcId="{704E695C-F04C-49EB-A54E-BAC71871F6B4}" destId="{A63ADCBC-C0A1-405A-B2E8-EADB78EF643B}" srcOrd="0" destOrd="0" presId="urn:microsoft.com/office/officeart/2005/8/layout/vList5"/>
    <dgm:cxn modelId="{907F2C40-4548-9441-A3A7-FA96C60DFF44}" type="presParOf" srcId="{6A54C3E6-837C-4B16-8790-18353D9CCE50}" destId="{137371EC-B8E3-4FE6-8F9E-1196A293C7A2}" srcOrd="0" destOrd="0" presId="urn:microsoft.com/office/officeart/2005/8/layout/vList5"/>
    <dgm:cxn modelId="{8AD468EB-F6A9-CB48-83F9-882874591BC5}" type="presParOf" srcId="{137371EC-B8E3-4FE6-8F9E-1196A293C7A2}" destId="{98772EA3-BA5C-451F-918B-AA1AC69B52A6}" srcOrd="0" destOrd="0" presId="urn:microsoft.com/office/officeart/2005/8/layout/vList5"/>
    <dgm:cxn modelId="{5FD32992-5690-B745-8499-445EC0F5BE96}" type="presParOf" srcId="{137371EC-B8E3-4FE6-8F9E-1196A293C7A2}" destId="{94968295-2C26-4ADF-AAE7-67F5E939FDFB}" srcOrd="1" destOrd="0" presId="urn:microsoft.com/office/officeart/2005/8/layout/vList5"/>
    <dgm:cxn modelId="{366FEEE3-E1FF-4F48-98C6-FA7F6770C8A1}" type="presParOf" srcId="{6A54C3E6-837C-4B16-8790-18353D9CCE50}" destId="{D1195012-077C-411A-83B4-16F3C7A3A120}" srcOrd="1" destOrd="0" presId="urn:microsoft.com/office/officeart/2005/8/layout/vList5"/>
    <dgm:cxn modelId="{3C058A5E-CFCF-944A-B391-887B1263DEB1}" type="presParOf" srcId="{6A54C3E6-837C-4B16-8790-18353D9CCE50}" destId="{9E9D6554-152D-47AB-8081-20418B7AACE4}" srcOrd="2" destOrd="0" presId="urn:microsoft.com/office/officeart/2005/8/layout/vList5"/>
    <dgm:cxn modelId="{2D963682-3FD4-F34B-A42E-E037285282EF}" type="presParOf" srcId="{9E9D6554-152D-47AB-8081-20418B7AACE4}" destId="{2D985A49-4595-4C0F-A9F2-89A525002045}" srcOrd="0" destOrd="0" presId="urn:microsoft.com/office/officeart/2005/8/layout/vList5"/>
    <dgm:cxn modelId="{014238D5-E806-0B4D-BF5F-23D10ECC7A1D}" type="presParOf" srcId="{9E9D6554-152D-47AB-8081-20418B7AACE4}" destId="{7F06DAAC-5AF8-499A-A1AA-770EFBCD99CD}" srcOrd="1" destOrd="0" presId="urn:microsoft.com/office/officeart/2005/8/layout/vList5"/>
    <dgm:cxn modelId="{64691C70-55A8-DB48-9C3C-E2F5B5C91A94}" type="presParOf" srcId="{6A54C3E6-837C-4B16-8790-18353D9CCE50}" destId="{647C3BDE-4C53-43AE-A840-CD36FCE2F854}" srcOrd="3" destOrd="0" presId="urn:microsoft.com/office/officeart/2005/8/layout/vList5"/>
    <dgm:cxn modelId="{515B63F5-61C9-AF49-A4AE-5C31231C9424}" type="presParOf" srcId="{6A54C3E6-837C-4B16-8790-18353D9CCE50}" destId="{9BF09969-13A3-4D57-B00D-515FF5A209A6}" srcOrd="4" destOrd="0" presId="urn:microsoft.com/office/officeart/2005/8/layout/vList5"/>
    <dgm:cxn modelId="{32D0262C-F8FB-8647-A4EE-D6DFFE305898}" type="presParOf" srcId="{9BF09969-13A3-4D57-B00D-515FF5A209A6}" destId="{D7EB1B67-B2A7-4032-8134-D62ADF37C127}" srcOrd="0" destOrd="0" presId="urn:microsoft.com/office/officeart/2005/8/layout/vList5"/>
    <dgm:cxn modelId="{E01DA039-0EB5-924A-BB79-9559CA25C852}" type="presParOf" srcId="{9BF09969-13A3-4D57-B00D-515FF5A209A6}" destId="{256FB4F0-D01F-4314-A905-B6872AC54E19}" srcOrd="1" destOrd="0" presId="urn:microsoft.com/office/officeart/2005/8/layout/vList5"/>
    <dgm:cxn modelId="{9A9D021E-C205-2E47-92B2-6493A78169AC}" type="presParOf" srcId="{6A54C3E6-837C-4B16-8790-18353D9CCE50}" destId="{5E2BAF93-DBF5-4D2A-B4DB-554362F572F8}" srcOrd="5" destOrd="0" presId="urn:microsoft.com/office/officeart/2005/8/layout/vList5"/>
    <dgm:cxn modelId="{7C3200A7-8745-3F41-A6C7-4D7B755FAA8D}" type="presParOf" srcId="{6A54C3E6-837C-4B16-8790-18353D9CCE50}" destId="{2E186A4C-FC70-4CD2-A7D3-175DCCFE29B3}" srcOrd="6" destOrd="0" presId="urn:microsoft.com/office/officeart/2005/8/layout/vList5"/>
    <dgm:cxn modelId="{E4206317-901E-A340-BDBD-9A43C53803D9}" type="presParOf" srcId="{2E186A4C-FC70-4CD2-A7D3-175DCCFE29B3}" destId="{A63ADCBC-C0A1-405A-B2E8-EADB78EF643B}" srcOrd="0" destOrd="0" presId="urn:microsoft.com/office/officeart/2005/8/layout/vList5"/>
    <dgm:cxn modelId="{F2587A8A-369C-D640-98F4-2F6DE8667C86}" type="presParOf" srcId="{2E186A4C-FC70-4CD2-A7D3-175DCCFE29B3}" destId="{CF36AE07-5D31-44A1-AFBE-D99A1C7EF841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A2E475E-E025-4AB3-9259-2F550D527F8E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9CDEA443-F16C-4BA8-A7D1-9B5003CD5489}">
      <dgm:prSet custT="1"/>
      <dgm:spPr>
        <a:xfrm>
          <a:off x="236063" y="1636701"/>
          <a:ext cx="1891609" cy="775804"/>
        </a:xfrm>
      </dgm:spPr>
      <dgm:t>
        <a:bodyPr/>
        <a:lstStyle/>
        <a:p>
          <a:pPr eaLnBrk="1" latinLnBrk="0"/>
          <a:r>
            <a:rPr lang="it-IT" sz="2200" dirty="0" smtClean="0"/>
            <a:t>Obiettivo specifico</a:t>
          </a:r>
        </a:p>
      </dgm:t>
    </dgm:pt>
    <dgm:pt modelId="{D1B0BA63-59B7-4449-B805-A7971B962802}" type="parTrans" cxnId="{3F92C931-E81E-42C8-87C0-935C7DB0B0DE}">
      <dgm:prSet/>
      <dgm:spPr/>
      <dgm:t>
        <a:bodyPr/>
        <a:lstStyle/>
        <a:p>
          <a:endParaRPr lang="it-IT"/>
        </a:p>
      </dgm:t>
    </dgm:pt>
    <dgm:pt modelId="{4D1F15B9-4EEC-45DE-9864-1CEC04DF8067}" type="sibTrans" cxnId="{3F92C931-E81E-42C8-87C0-935C7DB0B0DE}">
      <dgm:prSet/>
      <dgm:spPr/>
      <dgm:t>
        <a:bodyPr/>
        <a:lstStyle/>
        <a:p>
          <a:endParaRPr lang="it-IT"/>
        </a:p>
      </dgm:t>
    </dgm:pt>
    <dgm:pt modelId="{704E695C-F04C-49EB-A54E-BAC71871F6B4}">
      <dgm:prSet custT="1"/>
      <dgm:spPr>
        <a:xfrm>
          <a:off x="219469" y="2524756"/>
          <a:ext cx="1891609" cy="769609"/>
        </a:xfrm>
      </dgm:spPr>
      <dgm:t>
        <a:bodyPr/>
        <a:lstStyle/>
        <a:p>
          <a:r>
            <a:rPr lang="it-IT" sz="2200" smtClean="0"/>
            <a:t>Azione</a:t>
          </a:r>
          <a:endParaRPr lang="it-IT" sz="2200" dirty="0"/>
        </a:p>
      </dgm:t>
    </dgm:pt>
    <dgm:pt modelId="{B73D4DF3-2B7B-48D3-AB09-E3CD743D0B78}" type="parTrans" cxnId="{52706B33-B37E-417A-B0EC-719CAA911499}">
      <dgm:prSet/>
      <dgm:spPr/>
      <dgm:t>
        <a:bodyPr/>
        <a:lstStyle/>
        <a:p>
          <a:endParaRPr lang="it-IT"/>
        </a:p>
      </dgm:t>
    </dgm:pt>
    <dgm:pt modelId="{EF93771E-6ACC-4FA3-9C30-613A7C27B8FA}" type="sibTrans" cxnId="{52706B33-B37E-417A-B0EC-719CAA911499}">
      <dgm:prSet/>
      <dgm:spPr/>
      <dgm:t>
        <a:bodyPr/>
        <a:lstStyle/>
        <a:p>
          <a:endParaRPr lang="it-IT"/>
        </a:p>
      </dgm:t>
    </dgm:pt>
    <dgm:pt modelId="{5F4146B4-F38F-4C6E-A6F0-3788769F7467}">
      <dgm:prSet custT="1"/>
      <dgm:spPr>
        <a:xfrm rot="5400000">
          <a:off x="4372504" y="-1375094"/>
          <a:ext cx="727494" cy="5257235"/>
        </a:xfrm>
      </dgm:spPr>
      <dgm:t>
        <a:bodyPr/>
        <a:lstStyle/>
        <a:p>
          <a:pPr algn="just"/>
          <a:r>
            <a:rPr lang="it-IT" sz="1300" dirty="0" smtClean="0"/>
            <a:t> 8.i L'accesso all'occupazione per le persone in cerca di lavoro e inattive, compresi i disoccupati di lunga durata e le persone che si trovano ai margini del mercato del lavoro, anche attraverso iniziative locali per l'occupazione e il sostegno alla mobilità </a:t>
          </a:r>
          <a:endParaRPr lang="it-IT" sz="1300" dirty="0"/>
        </a:p>
      </dgm:t>
    </dgm:pt>
    <dgm:pt modelId="{E4C4D0D6-CD07-49A1-9729-67E464E6F7B9}" type="parTrans" cxnId="{80B6D963-372C-4214-A532-985D24F9C893}">
      <dgm:prSet/>
      <dgm:spPr/>
      <dgm:t>
        <a:bodyPr/>
        <a:lstStyle/>
        <a:p>
          <a:endParaRPr lang="it-IT"/>
        </a:p>
      </dgm:t>
    </dgm:pt>
    <dgm:pt modelId="{B0959F3B-9764-4D01-A0EB-BBB20E1CFD69}" type="sibTrans" cxnId="{80B6D963-372C-4214-A532-985D24F9C893}">
      <dgm:prSet/>
      <dgm:spPr/>
      <dgm:t>
        <a:bodyPr/>
        <a:lstStyle/>
        <a:p>
          <a:endParaRPr lang="it-IT"/>
        </a:p>
      </dgm:t>
    </dgm:pt>
    <dgm:pt modelId="{12268897-3D1F-4AA1-AFD8-9817204FC9C6}">
      <dgm:prSet custT="1"/>
      <dgm:spPr>
        <a:xfrm rot="5400000">
          <a:off x="4350742" y="-543318"/>
          <a:ext cx="744480" cy="5230696"/>
        </a:xfrm>
      </dgm:spPr>
      <dgm:t>
        <a:bodyPr/>
        <a:lstStyle/>
        <a:p>
          <a:pPr algn="just"/>
          <a:r>
            <a:rPr lang="it-IT" sz="1300" dirty="0" smtClean="0"/>
            <a:t> 8.5 Favorire l’inserimento lavorativo e l’occupazione dei disoccupati di lunga durata e dei soggetti con maggiore difficoltà di inserimento lavorativo, nonché il sostegno delle persone a rischio di disoccupazione di lunga durata</a:t>
          </a:r>
          <a:endParaRPr lang="it-IT" sz="1300" dirty="0"/>
        </a:p>
      </dgm:t>
    </dgm:pt>
    <dgm:pt modelId="{EFC7132E-7917-48B8-842B-CA8DFCFD7B94}" type="parTrans" cxnId="{958BDFCE-40A6-4DD7-B394-DA846D970E0B}">
      <dgm:prSet/>
      <dgm:spPr/>
      <dgm:t>
        <a:bodyPr/>
        <a:lstStyle/>
        <a:p>
          <a:endParaRPr lang="it-IT"/>
        </a:p>
      </dgm:t>
    </dgm:pt>
    <dgm:pt modelId="{CB21C502-AF12-42BC-84C0-96CCEE8E044B}" type="sibTrans" cxnId="{958BDFCE-40A6-4DD7-B394-DA846D970E0B}">
      <dgm:prSet/>
      <dgm:spPr/>
      <dgm:t>
        <a:bodyPr/>
        <a:lstStyle/>
        <a:p>
          <a:endParaRPr lang="it-IT"/>
        </a:p>
      </dgm:t>
    </dgm:pt>
    <dgm:pt modelId="{F97CA1E5-8044-4755-8728-6BA594108B0B}">
      <dgm:prSet custT="1"/>
      <dgm:spPr>
        <a:xfrm rot="5400000">
          <a:off x="4367571" y="311019"/>
          <a:ext cx="737354" cy="5229337"/>
        </a:xfrm>
      </dgm:spPr>
      <dgm:t>
        <a:bodyPr/>
        <a:lstStyle/>
        <a:p>
          <a:pPr algn="just"/>
          <a:r>
            <a:rPr lang="it-IT" sz="1300" dirty="0" smtClean="0"/>
            <a:t> 8.5.1 Misure di politica attiva con particolare attenzione ai settori che offrono maggiori prospettive di crescita;</a:t>
          </a:r>
          <a:endParaRPr lang="it-IT" sz="1300" dirty="0"/>
        </a:p>
      </dgm:t>
    </dgm:pt>
    <dgm:pt modelId="{104E398C-CB0B-42A2-81CF-4FC34C3BA296}" type="parTrans" cxnId="{137950B5-073A-4846-B34D-ECAD112CF354}">
      <dgm:prSet/>
      <dgm:spPr/>
      <dgm:t>
        <a:bodyPr/>
        <a:lstStyle/>
        <a:p>
          <a:endParaRPr lang="it-IT"/>
        </a:p>
      </dgm:t>
    </dgm:pt>
    <dgm:pt modelId="{3DAB59D9-735B-435D-881E-7E103AC68A64}" type="sibTrans" cxnId="{137950B5-073A-4846-B34D-ECAD112CF354}">
      <dgm:prSet/>
      <dgm:spPr/>
      <dgm:t>
        <a:bodyPr/>
        <a:lstStyle/>
        <a:p>
          <a:endParaRPr lang="it-IT"/>
        </a:p>
      </dgm:t>
    </dgm:pt>
    <dgm:pt modelId="{29A7ABA7-3F33-4EE9-9876-E845E44922CC}">
      <dgm:prSet custT="1"/>
      <dgm:spPr>
        <a:xfrm>
          <a:off x="216025" y="561"/>
          <a:ext cx="1891609" cy="822356"/>
        </a:xfrm>
      </dgm:spPr>
      <dgm:t>
        <a:bodyPr/>
        <a:lstStyle/>
        <a:p>
          <a:pPr eaLnBrk="1" latinLnBrk="0"/>
          <a:r>
            <a:rPr lang="it-IT" sz="2200" dirty="0" smtClean="0"/>
            <a:t>Asse</a:t>
          </a:r>
          <a:r>
            <a:rPr lang="it-IT" sz="1800" dirty="0" smtClean="0"/>
            <a:t> </a:t>
          </a:r>
        </a:p>
      </dgm:t>
    </dgm:pt>
    <dgm:pt modelId="{CBFACA63-B33A-4D51-86A2-813780491442}" type="sibTrans" cxnId="{A5E40B6E-CA19-4CD8-9757-32882643EA80}">
      <dgm:prSet/>
      <dgm:spPr/>
      <dgm:t>
        <a:bodyPr/>
        <a:lstStyle/>
        <a:p>
          <a:endParaRPr lang="it-IT"/>
        </a:p>
      </dgm:t>
    </dgm:pt>
    <dgm:pt modelId="{D42F063F-2C8A-4205-82EA-67E7C04B98D8}" type="parTrans" cxnId="{A5E40B6E-CA19-4CD8-9757-32882643EA80}">
      <dgm:prSet/>
      <dgm:spPr/>
      <dgm:t>
        <a:bodyPr/>
        <a:lstStyle/>
        <a:p>
          <a:endParaRPr lang="it-IT"/>
        </a:p>
      </dgm:t>
    </dgm:pt>
    <dgm:pt modelId="{E4739141-B289-4F20-8D3C-97FEB78AF90D}">
      <dgm:prSet custT="1"/>
      <dgm:spPr>
        <a:xfrm rot="5400000">
          <a:off x="4362001" y="-2216877"/>
          <a:ext cx="748500" cy="5257235"/>
        </a:xfrm>
      </dgm:spPr>
      <dgm:t>
        <a:bodyPr/>
        <a:lstStyle/>
        <a:p>
          <a:pPr algn="just" eaLnBrk="1" latinLnBrk="0"/>
          <a:r>
            <a:rPr lang="it-IT" sz="1100" dirty="0" smtClean="0"/>
            <a:t> </a:t>
          </a:r>
          <a:r>
            <a:rPr lang="it-IT" sz="1300" dirty="0" smtClean="0"/>
            <a:t>Asse I – Occupazione del PO FSE Sicilia 2014-2020 </a:t>
          </a:r>
        </a:p>
      </dgm:t>
    </dgm:pt>
    <dgm:pt modelId="{E5A21D88-3636-4EC0-B017-823C5471E438}" type="sibTrans" cxnId="{4C461E04-98B0-4C14-A689-6B67835AD3CF}">
      <dgm:prSet/>
      <dgm:spPr/>
      <dgm:t>
        <a:bodyPr/>
        <a:lstStyle/>
        <a:p>
          <a:endParaRPr lang="it-IT"/>
        </a:p>
      </dgm:t>
    </dgm:pt>
    <dgm:pt modelId="{93BF4252-4D41-42B7-97C2-A7404FAB3C52}" type="parTrans" cxnId="{4C461E04-98B0-4C14-A689-6B67835AD3CF}">
      <dgm:prSet/>
      <dgm:spPr/>
      <dgm:t>
        <a:bodyPr/>
        <a:lstStyle/>
        <a:p>
          <a:endParaRPr lang="it-IT"/>
        </a:p>
      </dgm:t>
    </dgm:pt>
    <dgm:pt modelId="{94CC326E-D418-45C6-915C-D4565BF938EA}">
      <dgm:prSet custT="1"/>
      <dgm:spPr>
        <a:xfrm>
          <a:off x="216025" y="887180"/>
          <a:ext cx="1891609" cy="732684"/>
        </a:xfrm>
      </dgm:spPr>
      <dgm:t>
        <a:bodyPr/>
        <a:lstStyle/>
        <a:p>
          <a:pPr eaLnBrk="1" latinLnBrk="0"/>
          <a:r>
            <a:rPr lang="it-IT" sz="2200" dirty="0" smtClean="0"/>
            <a:t>Priorità di investimento</a:t>
          </a:r>
        </a:p>
      </dgm:t>
    </dgm:pt>
    <dgm:pt modelId="{4992252F-6025-472A-B45A-5DF30BEAEDB8}" type="sibTrans" cxnId="{AA17A5DB-29BE-4D93-95A3-DF8E86DE90FE}">
      <dgm:prSet/>
      <dgm:spPr/>
      <dgm:t>
        <a:bodyPr/>
        <a:lstStyle/>
        <a:p>
          <a:endParaRPr lang="it-IT"/>
        </a:p>
      </dgm:t>
    </dgm:pt>
    <dgm:pt modelId="{A35EA0C8-0B11-43A1-8BC5-11D288B928A4}" type="parTrans" cxnId="{AA17A5DB-29BE-4D93-95A3-DF8E86DE90FE}">
      <dgm:prSet/>
      <dgm:spPr/>
      <dgm:t>
        <a:bodyPr/>
        <a:lstStyle/>
        <a:p>
          <a:endParaRPr lang="it-IT"/>
        </a:p>
      </dgm:t>
    </dgm:pt>
    <dgm:pt modelId="{6A54C3E6-837C-4B16-8790-18353D9CCE50}" type="pres">
      <dgm:prSet presAssocID="{4A2E475E-E025-4AB3-9259-2F550D527F8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137371EC-B8E3-4FE6-8F9E-1196A293C7A2}" type="pres">
      <dgm:prSet presAssocID="{29A7ABA7-3F33-4EE9-9876-E845E44922CC}" presName="linNode" presStyleCnt="0"/>
      <dgm:spPr/>
      <dgm:t>
        <a:bodyPr/>
        <a:lstStyle/>
        <a:p>
          <a:endParaRPr lang="it-IT"/>
        </a:p>
      </dgm:t>
    </dgm:pt>
    <dgm:pt modelId="{98772EA3-BA5C-451F-918B-AA1AC69B52A6}" type="pres">
      <dgm:prSet presAssocID="{29A7ABA7-3F33-4EE9-9876-E845E44922CC}" presName="parentText" presStyleLbl="node1" presStyleIdx="0" presStyleCnt="4" custScaleX="72340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it-IT"/>
        </a:p>
      </dgm:t>
    </dgm:pt>
    <dgm:pt modelId="{94968295-2C26-4ADF-AAE7-67F5E939FDFB}" type="pres">
      <dgm:prSet presAssocID="{29A7ABA7-3F33-4EE9-9876-E845E44922CC}" presName="descendantText" presStyleLbl="alignAccFollowNode1" presStyleIdx="0" presStyleCnt="4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it-IT"/>
        </a:p>
      </dgm:t>
    </dgm:pt>
    <dgm:pt modelId="{D1195012-077C-411A-83B4-16F3C7A3A120}" type="pres">
      <dgm:prSet presAssocID="{CBFACA63-B33A-4D51-86A2-813780491442}" presName="sp" presStyleCnt="0"/>
      <dgm:spPr/>
      <dgm:t>
        <a:bodyPr/>
        <a:lstStyle/>
        <a:p>
          <a:endParaRPr lang="it-IT"/>
        </a:p>
      </dgm:t>
    </dgm:pt>
    <dgm:pt modelId="{9E9D6554-152D-47AB-8081-20418B7AACE4}" type="pres">
      <dgm:prSet presAssocID="{94CC326E-D418-45C6-915C-D4565BF938EA}" presName="linNode" presStyleCnt="0"/>
      <dgm:spPr/>
      <dgm:t>
        <a:bodyPr/>
        <a:lstStyle/>
        <a:p>
          <a:endParaRPr lang="it-IT"/>
        </a:p>
      </dgm:t>
    </dgm:pt>
    <dgm:pt modelId="{2D985A49-4595-4C0F-A9F2-89A525002045}" type="pres">
      <dgm:prSet presAssocID="{94CC326E-D418-45C6-915C-D4565BF938EA}" presName="parentText" presStyleLbl="node1" presStyleIdx="1" presStyleCnt="4" custScaleX="71942" custScaleY="136081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it-IT"/>
        </a:p>
      </dgm:t>
    </dgm:pt>
    <dgm:pt modelId="{7F06DAAC-5AF8-499A-A1AA-770EFBCD99CD}" type="pres">
      <dgm:prSet presAssocID="{94CC326E-D418-45C6-915C-D4565BF938EA}" presName="descendantText" presStyleLbl="alignAccFollowNode1" presStyleIdx="1" presStyleCnt="4" custScaleY="156120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it-IT"/>
        </a:p>
      </dgm:t>
    </dgm:pt>
    <dgm:pt modelId="{647C3BDE-4C53-43AE-A840-CD36FCE2F854}" type="pres">
      <dgm:prSet presAssocID="{4992252F-6025-472A-B45A-5DF30BEAEDB8}" presName="sp" presStyleCnt="0"/>
      <dgm:spPr/>
      <dgm:t>
        <a:bodyPr/>
        <a:lstStyle/>
        <a:p>
          <a:endParaRPr lang="it-IT"/>
        </a:p>
      </dgm:t>
    </dgm:pt>
    <dgm:pt modelId="{9BF09969-13A3-4D57-B00D-515FF5A209A6}" type="pres">
      <dgm:prSet presAssocID="{9CDEA443-F16C-4BA8-A7D1-9B5003CD5489}" presName="linNode" presStyleCnt="0"/>
      <dgm:spPr/>
      <dgm:t>
        <a:bodyPr/>
        <a:lstStyle/>
        <a:p>
          <a:endParaRPr lang="it-IT"/>
        </a:p>
      </dgm:t>
    </dgm:pt>
    <dgm:pt modelId="{D7EB1B67-B2A7-4032-8134-D62ADF37C127}" type="pres">
      <dgm:prSet presAssocID="{9CDEA443-F16C-4BA8-A7D1-9B5003CD5489}" presName="parentText" presStyleLbl="node1" presStyleIdx="2" presStyleCnt="4" custScaleX="72340" custScaleY="134501" custLinFactNeighborX="-613" custLinFactNeighborY="2866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it-IT"/>
        </a:p>
      </dgm:t>
    </dgm:pt>
    <dgm:pt modelId="{256FB4F0-D01F-4314-A905-B6872AC54E19}" type="pres">
      <dgm:prSet presAssocID="{9CDEA443-F16C-4BA8-A7D1-9B5003CD5489}" presName="descendantText" presStyleLbl="alignAccFollowNode1" presStyleIdx="2" presStyleCnt="4" custScaleY="145212" custLinFactNeighborY="-1691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it-IT"/>
        </a:p>
      </dgm:t>
    </dgm:pt>
    <dgm:pt modelId="{5E2BAF93-DBF5-4D2A-B4DB-554362F572F8}" type="pres">
      <dgm:prSet presAssocID="{4D1F15B9-4EEC-45DE-9864-1CEC04DF8067}" presName="sp" presStyleCnt="0"/>
      <dgm:spPr/>
      <dgm:t>
        <a:bodyPr/>
        <a:lstStyle/>
        <a:p>
          <a:endParaRPr lang="it-IT"/>
        </a:p>
      </dgm:t>
    </dgm:pt>
    <dgm:pt modelId="{2E186A4C-FC70-4CD2-A7D3-175DCCFE29B3}" type="pres">
      <dgm:prSet presAssocID="{704E695C-F04C-49EB-A54E-BAC71871F6B4}" presName="linNode" presStyleCnt="0"/>
      <dgm:spPr/>
      <dgm:t>
        <a:bodyPr/>
        <a:lstStyle/>
        <a:p>
          <a:endParaRPr lang="it-IT"/>
        </a:p>
      </dgm:t>
    </dgm:pt>
    <dgm:pt modelId="{A63ADCBC-C0A1-405A-B2E8-EADB78EF643B}" type="pres">
      <dgm:prSet presAssocID="{704E695C-F04C-49EB-A54E-BAC71871F6B4}" presName="parentText" presStyleLbl="node1" presStyleIdx="3" presStyleCnt="4" custScaleX="73441" custLinFactNeighborX="-664" custLinFactNeighborY="-1591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it-IT"/>
        </a:p>
      </dgm:t>
    </dgm:pt>
    <dgm:pt modelId="{CF36AE07-5D31-44A1-AFBE-D99A1C7EF841}" type="pres">
      <dgm:prSet presAssocID="{704E695C-F04C-49EB-A54E-BAC71871F6B4}" presName="descendantText" presStyleLbl="alignAccFollowNode1" presStyleIdx="3" presStyleCnt="4" custScaleY="137318" custLinFactNeighborX="-3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it-IT"/>
        </a:p>
      </dgm:t>
    </dgm:pt>
  </dgm:ptLst>
  <dgm:cxnLst>
    <dgm:cxn modelId="{EC0D5371-12D4-AD4F-908C-31FDA9FFD583}" type="presOf" srcId="{29A7ABA7-3F33-4EE9-9876-E845E44922CC}" destId="{98772EA3-BA5C-451F-918B-AA1AC69B52A6}" srcOrd="0" destOrd="0" presId="urn:microsoft.com/office/officeart/2005/8/layout/vList5"/>
    <dgm:cxn modelId="{4C461E04-98B0-4C14-A689-6B67835AD3CF}" srcId="{29A7ABA7-3F33-4EE9-9876-E845E44922CC}" destId="{E4739141-B289-4F20-8D3C-97FEB78AF90D}" srcOrd="0" destOrd="0" parTransId="{93BF4252-4D41-42B7-97C2-A7404FAB3C52}" sibTransId="{E5A21D88-3636-4EC0-B017-823C5471E438}"/>
    <dgm:cxn modelId="{63A43D89-66F4-5F49-BF6C-BCB99EB8D768}" type="presOf" srcId="{F97CA1E5-8044-4755-8728-6BA594108B0B}" destId="{CF36AE07-5D31-44A1-AFBE-D99A1C7EF841}" srcOrd="0" destOrd="0" presId="urn:microsoft.com/office/officeart/2005/8/layout/vList5"/>
    <dgm:cxn modelId="{137950B5-073A-4846-B34D-ECAD112CF354}" srcId="{704E695C-F04C-49EB-A54E-BAC71871F6B4}" destId="{F97CA1E5-8044-4755-8728-6BA594108B0B}" srcOrd="0" destOrd="0" parTransId="{104E398C-CB0B-42A2-81CF-4FC34C3BA296}" sibTransId="{3DAB59D9-735B-435D-881E-7E103AC68A64}"/>
    <dgm:cxn modelId="{FA92EF63-AF09-6741-BF14-A68BF0B497BA}" type="presOf" srcId="{12268897-3D1F-4AA1-AFD8-9817204FC9C6}" destId="{256FB4F0-D01F-4314-A905-B6872AC54E19}" srcOrd="0" destOrd="0" presId="urn:microsoft.com/office/officeart/2005/8/layout/vList5"/>
    <dgm:cxn modelId="{99DB0065-4B69-7B48-AFBD-7B6B6BF15F96}" type="presOf" srcId="{E4739141-B289-4F20-8D3C-97FEB78AF90D}" destId="{94968295-2C26-4ADF-AAE7-67F5E939FDFB}" srcOrd="0" destOrd="0" presId="urn:microsoft.com/office/officeart/2005/8/layout/vList5"/>
    <dgm:cxn modelId="{6C655E3B-9770-E240-8C3B-0BF4D88BBC41}" type="presOf" srcId="{704E695C-F04C-49EB-A54E-BAC71871F6B4}" destId="{A63ADCBC-C0A1-405A-B2E8-EADB78EF643B}" srcOrd="0" destOrd="0" presId="urn:microsoft.com/office/officeart/2005/8/layout/vList5"/>
    <dgm:cxn modelId="{80B6D963-372C-4214-A532-985D24F9C893}" srcId="{94CC326E-D418-45C6-915C-D4565BF938EA}" destId="{5F4146B4-F38F-4C6E-A6F0-3788769F7467}" srcOrd="0" destOrd="0" parTransId="{E4C4D0D6-CD07-49A1-9729-67E464E6F7B9}" sibTransId="{B0959F3B-9764-4D01-A0EB-BBB20E1CFD69}"/>
    <dgm:cxn modelId="{52706B33-B37E-417A-B0EC-719CAA911499}" srcId="{4A2E475E-E025-4AB3-9259-2F550D527F8E}" destId="{704E695C-F04C-49EB-A54E-BAC71871F6B4}" srcOrd="3" destOrd="0" parTransId="{B73D4DF3-2B7B-48D3-AB09-E3CD743D0B78}" sibTransId="{EF93771E-6ACC-4FA3-9C30-613A7C27B8FA}"/>
    <dgm:cxn modelId="{A5E40B6E-CA19-4CD8-9757-32882643EA80}" srcId="{4A2E475E-E025-4AB3-9259-2F550D527F8E}" destId="{29A7ABA7-3F33-4EE9-9876-E845E44922CC}" srcOrd="0" destOrd="0" parTransId="{D42F063F-2C8A-4205-82EA-67E7C04B98D8}" sibTransId="{CBFACA63-B33A-4D51-86A2-813780491442}"/>
    <dgm:cxn modelId="{958BDFCE-40A6-4DD7-B394-DA846D970E0B}" srcId="{9CDEA443-F16C-4BA8-A7D1-9B5003CD5489}" destId="{12268897-3D1F-4AA1-AFD8-9817204FC9C6}" srcOrd="0" destOrd="0" parTransId="{EFC7132E-7917-48B8-842B-CA8DFCFD7B94}" sibTransId="{CB21C502-AF12-42BC-84C0-96CCEE8E044B}"/>
    <dgm:cxn modelId="{AE116963-ED2A-D543-BA1C-9EC3317AA585}" type="presOf" srcId="{9CDEA443-F16C-4BA8-A7D1-9B5003CD5489}" destId="{D7EB1B67-B2A7-4032-8134-D62ADF37C127}" srcOrd="0" destOrd="0" presId="urn:microsoft.com/office/officeart/2005/8/layout/vList5"/>
    <dgm:cxn modelId="{3F92C931-E81E-42C8-87C0-935C7DB0B0DE}" srcId="{4A2E475E-E025-4AB3-9259-2F550D527F8E}" destId="{9CDEA443-F16C-4BA8-A7D1-9B5003CD5489}" srcOrd="2" destOrd="0" parTransId="{D1B0BA63-59B7-4449-B805-A7971B962802}" sibTransId="{4D1F15B9-4EEC-45DE-9864-1CEC04DF8067}"/>
    <dgm:cxn modelId="{AAFDC47E-CFE6-4447-8431-E7F19BAC01DD}" type="presOf" srcId="{5F4146B4-F38F-4C6E-A6F0-3788769F7467}" destId="{7F06DAAC-5AF8-499A-A1AA-770EFBCD99CD}" srcOrd="0" destOrd="0" presId="urn:microsoft.com/office/officeart/2005/8/layout/vList5"/>
    <dgm:cxn modelId="{02046595-7F45-A249-9B53-A8774FCC7246}" type="presOf" srcId="{94CC326E-D418-45C6-915C-D4565BF938EA}" destId="{2D985A49-4595-4C0F-A9F2-89A525002045}" srcOrd="0" destOrd="0" presId="urn:microsoft.com/office/officeart/2005/8/layout/vList5"/>
    <dgm:cxn modelId="{4BD051B8-C2C1-9A4C-800D-E3A7B8D2AD46}" type="presOf" srcId="{4A2E475E-E025-4AB3-9259-2F550D527F8E}" destId="{6A54C3E6-837C-4B16-8790-18353D9CCE50}" srcOrd="0" destOrd="0" presId="urn:microsoft.com/office/officeart/2005/8/layout/vList5"/>
    <dgm:cxn modelId="{AA17A5DB-29BE-4D93-95A3-DF8E86DE90FE}" srcId="{4A2E475E-E025-4AB3-9259-2F550D527F8E}" destId="{94CC326E-D418-45C6-915C-D4565BF938EA}" srcOrd="1" destOrd="0" parTransId="{A35EA0C8-0B11-43A1-8BC5-11D288B928A4}" sibTransId="{4992252F-6025-472A-B45A-5DF30BEAEDB8}"/>
    <dgm:cxn modelId="{9A63C306-685B-0C45-B1ED-8A1890CEB6C7}" type="presParOf" srcId="{6A54C3E6-837C-4B16-8790-18353D9CCE50}" destId="{137371EC-B8E3-4FE6-8F9E-1196A293C7A2}" srcOrd="0" destOrd="0" presId="urn:microsoft.com/office/officeart/2005/8/layout/vList5"/>
    <dgm:cxn modelId="{FEF19B3C-21C2-2443-B4FA-F5AA03863565}" type="presParOf" srcId="{137371EC-B8E3-4FE6-8F9E-1196A293C7A2}" destId="{98772EA3-BA5C-451F-918B-AA1AC69B52A6}" srcOrd="0" destOrd="0" presId="urn:microsoft.com/office/officeart/2005/8/layout/vList5"/>
    <dgm:cxn modelId="{43CF98A4-DFFF-9C4F-9784-FF014C92E373}" type="presParOf" srcId="{137371EC-B8E3-4FE6-8F9E-1196A293C7A2}" destId="{94968295-2C26-4ADF-AAE7-67F5E939FDFB}" srcOrd="1" destOrd="0" presId="urn:microsoft.com/office/officeart/2005/8/layout/vList5"/>
    <dgm:cxn modelId="{6C1D908F-24E7-D741-9916-9558583F7E08}" type="presParOf" srcId="{6A54C3E6-837C-4B16-8790-18353D9CCE50}" destId="{D1195012-077C-411A-83B4-16F3C7A3A120}" srcOrd="1" destOrd="0" presId="urn:microsoft.com/office/officeart/2005/8/layout/vList5"/>
    <dgm:cxn modelId="{6ECB9DA2-9E5E-A746-9F3C-BAE0B96F90F3}" type="presParOf" srcId="{6A54C3E6-837C-4B16-8790-18353D9CCE50}" destId="{9E9D6554-152D-47AB-8081-20418B7AACE4}" srcOrd="2" destOrd="0" presId="urn:microsoft.com/office/officeart/2005/8/layout/vList5"/>
    <dgm:cxn modelId="{C8B2357E-CF6D-1649-A207-07B32AF9540C}" type="presParOf" srcId="{9E9D6554-152D-47AB-8081-20418B7AACE4}" destId="{2D985A49-4595-4C0F-A9F2-89A525002045}" srcOrd="0" destOrd="0" presId="urn:microsoft.com/office/officeart/2005/8/layout/vList5"/>
    <dgm:cxn modelId="{7133EF0A-33F3-EC49-A91A-D024629E3B2B}" type="presParOf" srcId="{9E9D6554-152D-47AB-8081-20418B7AACE4}" destId="{7F06DAAC-5AF8-499A-A1AA-770EFBCD99CD}" srcOrd="1" destOrd="0" presId="urn:microsoft.com/office/officeart/2005/8/layout/vList5"/>
    <dgm:cxn modelId="{E450E7CE-5754-1B48-BE1A-BBC2A6FE57CB}" type="presParOf" srcId="{6A54C3E6-837C-4B16-8790-18353D9CCE50}" destId="{647C3BDE-4C53-43AE-A840-CD36FCE2F854}" srcOrd="3" destOrd="0" presId="urn:microsoft.com/office/officeart/2005/8/layout/vList5"/>
    <dgm:cxn modelId="{0CB318AF-4348-A54D-B3B9-330B9006A22A}" type="presParOf" srcId="{6A54C3E6-837C-4B16-8790-18353D9CCE50}" destId="{9BF09969-13A3-4D57-B00D-515FF5A209A6}" srcOrd="4" destOrd="0" presId="urn:microsoft.com/office/officeart/2005/8/layout/vList5"/>
    <dgm:cxn modelId="{7ECBE955-862F-C841-9EC8-ADEA26FB413C}" type="presParOf" srcId="{9BF09969-13A3-4D57-B00D-515FF5A209A6}" destId="{D7EB1B67-B2A7-4032-8134-D62ADF37C127}" srcOrd="0" destOrd="0" presId="urn:microsoft.com/office/officeart/2005/8/layout/vList5"/>
    <dgm:cxn modelId="{46E0C618-660A-5940-86A6-79FF4EA81CF8}" type="presParOf" srcId="{9BF09969-13A3-4D57-B00D-515FF5A209A6}" destId="{256FB4F0-D01F-4314-A905-B6872AC54E19}" srcOrd="1" destOrd="0" presId="urn:microsoft.com/office/officeart/2005/8/layout/vList5"/>
    <dgm:cxn modelId="{CD42FF60-853E-5B40-8A58-5CF08C0FB589}" type="presParOf" srcId="{6A54C3E6-837C-4B16-8790-18353D9CCE50}" destId="{5E2BAF93-DBF5-4D2A-B4DB-554362F572F8}" srcOrd="5" destOrd="0" presId="urn:microsoft.com/office/officeart/2005/8/layout/vList5"/>
    <dgm:cxn modelId="{8EAD36DD-8CF1-7E41-8130-45EB5F9A2B01}" type="presParOf" srcId="{6A54C3E6-837C-4B16-8790-18353D9CCE50}" destId="{2E186A4C-FC70-4CD2-A7D3-175DCCFE29B3}" srcOrd="6" destOrd="0" presId="urn:microsoft.com/office/officeart/2005/8/layout/vList5"/>
    <dgm:cxn modelId="{2215EF25-2699-6E4C-96CC-E5315024CD02}" type="presParOf" srcId="{2E186A4C-FC70-4CD2-A7D3-175DCCFE29B3}" destId="{A63ADCBC-C0A1-405A-B2E8-EADB78EF643B}" srcOrd="0" destOrd="0" presId="urn:microsoft.com/office/officeart/2005/8/layout/vList5"/>
    <dgm:cxn modelId="{2C81F71B-FA4C-D644-A718-B6682D77273B}" type="presParOf" srcId="{2E186A4C-FC70-4CD2-A7D3-175DCCFE29B3}" destId="{CF36AE07-5D31-44A1-AFBE-D99A1C7EF841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A2E475E-E025-4AB3-9259-2F550D527F8E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9CDEA443-F16C-4BA8-A7D1-9B5003CD5489}">
      <dgm:prSet custT="1"/>
      <dgm:spPr>
        <a:xfrm>
          <a:off x="236063" y="1636701"/>
          <a:ext cx="1891609" cy="775804"/>
        </a:xfrm>
      </dgm:spPr>
      <dgm:t>
        <a:bodyPr/>
        <a:lstStyle/>
        <a:p>
          <a:pPr eaLnBrk="1" latinLnBrk="0"/>
          <a:r>
            <a:rPr lang="it-IT" sz="1800" dirty="0" smtClean="0"/>
            <a:t>Obiettivi specifici</a:t>
          </a:r>
        </a:p>
      </dgm:t>
    </dgm:pt>
    <dgm:pt modelId="{D1B0BA63-59B7-4449-B805-A7971B962802}" type="parTrans" cxnId="{3F92C931-E81E-42C8-87C0-935C7DB0B0DE}">
      <dgm:prSet/>
      <dgm:spPr/>
      <dgm:t>
        <a:bodyPr/>
        <a:lstStyle/>
        <a:p>
          <a:endParaRPr lang="it-IT"/>
        </a:p>
      </dgm:t>
    </dgm:pt>
    <dgm:pt modelId="{4D1F15B9-4EEC-45DE-9864-1CEC04DF8067}" type="sibTrans" cxnId="{3F92C931-E81E-42C8-87C0-935C7DB0B0DE}">
      <dgm:prSet/>
      <dgm:spPr/>
      <dgm:t>
        <a:bodyPr/>
        <a:lstStyle/>
        <a:p>
          <a:endParaRPr lang="it-IT"/>
        </a:p>
      </dgm:t>
    </dgm:pt>
    <dgm:pt modelId="{704E695C-F04C-49EB-A54E-BAC71871F6B4}">
      <dgm:prSet custT="1"/>
      <dgm:spPr>
        <a:xfrm>
          <a:off x="219469" y="2524756"/>
          <a:ext cx="1891609" cy="769609"/>
        </a:xfrm>
      </dgm:spPr>
      <dgm:t>
        <a:bodyPr/>
        <a:lstStyle/>
        <a:p>
          <a:r>
            <a:rPr lang="it-IT" sz="1900" dirty="0" smtClean="0"/>
            <a:t>Azioni</a:t>
          </a:r>
          <a:endParaRPr lang="it-IT" sz="1900" dirty="0"/>
        </a:p>
      </dgm:t>
    </dgm:pt>
    <dgm:pt modelId="{B73D4DF3-2B7B-48D3-AB09-E3CD743D0B78}" type="parTrans" cxnId="{52706B33-B37E-417A-B0EC-719CAA911499}">
      <dgm:prSet/>
      <dgm:spPr/>
      <dgm:t>
        <a:bodyPr/>
        <a:lstStyle/>
        <a:p>
          <a:endParaRPr lang="it-IT"/>
        </a:p>
      </dgm:t>
    </dgm:pt>
    <dgm:pt modelId="{EF93771E-6ACC-4FA3-9C30-613A7C27B8FA}" type="sibTrans" cxnId="{52706B33-B37E-417A-B0EC-719CAA911499}">
      <dgm:prSet/>
      <dgm:spPr/>
      <dgm:t>
        <a:bodyPr/>
        <a:lstStyle/>
        <a:p>
          <a:endParaRPr lang="it-IT"/>
        </a:p>
      </dgm:t>
    </dgm:pt>
    <dgm:pt modelId="{5F4146B4-F38F-4C6E-A6F0-3788769F7467}">
      <dgm:prSet custT="1"/>
      <dgm:spPr>
        <a:xfrm rot="5400000">
          <a:off x="4372504" y="-1375094"/>
          <a:ext cx="727494" cy="5257235"/>
        </a:xfrm>
      </dgm:spPr>
      <dgm:t>
        <a:bodyPr/>
        <a:lstStyle/>
        <a:p>
          <a:pPr algn="just"/>
          <a:r>
            <a:rPr lang="it-IT" sz="1200" dirty="0" smtClean="0">
              <a:solidFill>
                <a:schemeClr val="tx1"/>
              </a:solidFill>
            </a:rPr>
            <a:t>8.i) Accesso all'occupazione per le persone alla ricerca di lavoro e inattive, compresi i disoccupati di lunga durata e le persone che si trovano ai margini del mercato del lavoro, anche attraverso iniziative locali per l’occupazione e il sostegno alla mobilità professionale.</a:t>
          </a:r>
          <a:endParaRPr lang="it-IT" sz="1200" dirty="0">
            <a:solidFill>
              <a:schemeClr val="tx1"/>
            </a:solidFill>
          </a:endParaRPr>
        </a:p>
      </dgm:t>
    </dgm:pt>
    <dgm:pt modelId="{E4C4D0D6-CD07-49A1-9729-67E464E6F7B9}" type="parTrans" cxnId="{80B6D963-372C-4214-A532-985D24F9C893}">
      <dgm:prSet/>
      <dgm:spPr/>
      <dgm:t>
        <a:bodyPr/>
        <a:lstStyle/>
        <a:p>
          <a:endParaRPr lang="it-IT"/>
        </a:p>
      </dgm:t>
    </dgm:pt>
    <dgm:pt modelId="{B0959F3B-9764-4D01-A0EB-BBB20E1CFD69}" type="sibTrans" cxnId="{80B6D963-372C-4214-A532-985D24F9C893}">
      <dgm:prSet/>
      <dgm:spPr/>
      <dgm:t>
        <a:bodyPr/>
        <a:lstStyle/>
        <a:p>
          <a:endParaRPr lang="it-IT"/>
        </a:p>
      </dgm:t>
    </dgm:pt>
    <dgm:pt modelId="{12268897-3D1F-4AA1-AFD8-9817204FC9C6}">
      <dgm:prSet custT="1"/>
      <dgm:spPr>
        <a:xfrm rot="5400000">
          <a:off x="4350742" y="-543318"/>
          <a:ext cx="744480" cy="5230696"/>
        </a:xfrm>
      </dgm:spPr>
      <dgm:t>
        <a:bodyPr/>
        <a:lstStyle/>
        <a:p>
          <a:pPr algn="just"/>
          <a:r>
            <a:rPr lang="it-IT" sz="1200" dirty="0" smtClean="0"/>
            <a:t>8.1 Aumentare l’occupazione dei giovani</a:t>
          </a:r>
          <a:endParaRPr lang="it-IT" sz="1200" dirty="0"/>
        </a:p>
      </dgm:t>
    </dgm:pt>
    <dgm:pt modelId="{EFC7132E-7917-48B8-842B-CA8DFCFD7B94}" type="parTrans" cxnId="{958BDFCE-40A6-4DD7-B394-DA846D970E0B}">
      <dgm:prSet/>
      <dgm:spPr/>
      <dgm:t>
        <a:bodyPr/>
        <a:lstStyle/>
        <a:p>
          <a:endParaRPr lang="it-IT"/>
        </a:p>
      </dgm:t>
    </dgm:pt>
    <dgm:pt modelId="{CB21C502-AF12-42BC-84C0-96CCEE8E044B}" type="sibTrans" cxnId="{958BDFCE-40A6-4DD7-B394-DA846D970E0B}">
      <dgm:prSet/>
      <dgm:spPr/>
      <dgm:t>
        <a:bodyPr/>
        <a:lstStyle/>
        <a:p>
          <a:endParaRPr lang="it-IT"/>
        </a:p>
      </dgm:t>
    </dgm:pt>
    <dgm:pt modelId="{F97CA1E5-8044-4755-8728-6BA594108B0B}">
      <dgm:prSet custT="1"/>
      <dgm:spPr>
        <a:xfrm rot="5400000">
          <a:off x="4367571" y="311019"/>
          <a:ext cx="737354" cy="5229337"/>
        </a:xfrm>
      </dgm:spPr>
      <dgm:t>
        <a:bodyPr/>
        <a:lstStyle/>
        <a:p>
          <a:pPr algn="just"/>
          <a:r>
            <a:rPr lang="it-IT" sz="1200" b="0" dirty="0" smtClean="0"/>
            <a:t> 8.1.1 Misure di politica attiva con particolare attenzione ai settori che offrono maggiori prospettive di crescita (ad esempio nell’ambito di: green economy, blue economy, servizi alla persona, servizi socio-sanitari, valorizzazione del patrimonio culturale, ICT)</a:t>
          </a:r>
          <a:endParaRPr lang="it-IT" sz="1200" dirty="0"/>
        </a:p>
      </dgm:t>
    </dgm:pt>
    <dgm:pt modelId="{104E398C-CB0B-42A2-81CF-4FC34C3BA296}" type="parTrans" cxnId="{137950B5-073A-4846-B34D-ECAD112CF354}">
      <dgm:prSet/>
      <dgm:spPr/>
      <dgm:t>
        <a:bodyPr/>
        <a:lstStyle/>
        <a:p>
          <a:endParaRPr lang="it-IT"/>
        </a:p>
      </dgm:t>
    </dgm:pt>
    <dgm:pt modelId="{3DAB59D9-735B-435D-881E-7E103AC68A64}" type="sibTrans" cxnId="{137950B5-073A-4846-B34D-ECAD112CF354}">
      <dgm:prSet/>
      <dgm:spPr/>
      <dgm:t>
        <a:bodyPr/>
        <a:lstStyle/>
        <a:p>
          <a:endParaRPr lang="it-IT"/>
        </a:p>
      </dgm:t>
    </dgm:pt>
    <dgm:pt modelId="{29A7ABA7-3F33-4EE9-9876-E845E44922CC}">
      <dgm:prSet custT="1"/>
      <dgm:spPr>
        <a:xfrm>
          <a:off x="216025" y="561"/>
          <a:ext cx="1891609" cy="822356"/>
        </a:xfrm>
      </dgm:spPr>
      <dgm:t>
        <a:bodyPr/>
        <a:lstStyle/>
        <a:p>
          <a:pPr eaLnBrk="1" latinLnBrk="0"/>
          <a:r>
            <a:rPr lang="it-IT" sz="1900" dirty="0" smtClean="0"/>
            <a:t>Asse</a:t>
          </a:r>
          <a:r>
            <a:rPr lang="it-IT" sz="1400" dirty="0" smtClean="0"/>
            <a:t> </a:t>
          </a:r>
        </a:p>
      </dgm:t>
    </dgm:pt>
    <dgm:pt modelId="{CBFACA63-B33A-4D51-86A2-813780491442}" type="sibTrans" cxnId="{A5E40B6E-CA19-4CD8-9757-32882643EA80}">
      <dgm:prSet/>
      <dgm:spPr/>
      <dgm:t>
        <a:bodyPr/>
        <a:lstStyle/>
        <a:p>
          <a:endParaRPr lang="it-IT"/>
        </a:p>
      </dgm:t>
    </dgm:pt>
    <dgm:pt modelId="{D42F063F-2C8A-4205-82EA-67E7C04B98D8}" type="parTrans" cxnId="{A5E40B6E-CA19-4CD8-9757-32882643EA80}">
      <dgm:prSet/>
      <dgm:spPr/>
      <dgm:t>
        <a:bodyPr/>
        <a:lstStyle/>
        <a:p>
          <a:endParaRPr lang="it-IT"/>
        </a:p>
      </dgm:t>
    </dgm:pt>
    <dgm:pt modelId="{E4739141-B289-4F20-8D3C-97FEB78AF90D}">
      <dgm:prSet custT="1"/>
      <dgm:spPr>
        <a:xfrm rot="5400000">
          <a:off x="4362001" y="-2216877"/>
          <a:ext cx="748500" cy="5257235"/>
        </a:xfrm>
      </dgm:spPr>
      <dgm:t>
        <a:bodyPr/>
        <a:lstStyle/>
        <a:p>
          <a:pPr algn="just" eaLnBrk="1" latinLnBrk="0"/>
          <a:r>
            <a:rPr lang="it-IT" sz="1100" dirty="0" smtClean="0"/>
            <a:t> </a:t>
          </a:r>
          <a:r>
            <a:rPr lang="it-IT" sz="1300" dirty="0" smtClean="0"/>
            <a:t>Asse 1 – Occupazione del PO FSE Sicilia 2014-2020 </a:t>
          </a:r>
        </a:p>
      </dgm:t>
    </dgm:pt>
    <dgm:pt modelId="{E5A21D88-3636-4EC0-B017-823C5471E438}" type="sibTrans" cxnId="{4C461E04-98B0-4C14-A689-6B67835AD3CF}">
      <dgm:prSet/>
      <dgm:spPr/>
      <dgm:t>
        <a:bodyPr/>
        <a:lstStyle/>
        <a:p>
          <a:endParaRPr lang="it-IT"/>
        </a:p>
      </dgm:t>
    </dgm:pt>
    <dgm:pt modelId="{93BF4252-4D41-42B7-97C2-A7404FAB3C52}" type="parTrans" cxnId="{4C461E04-98B0-4C14-A689-6B67835AD3CF}">
      <dgm:prSet/>
      <dgm:spPr/>
      <dgm:t>
        <a:bodyPr/>
        <a:lstStyle/>
        <a:p>
          <a:endParaRPr lang="it-IT"/>
        </a:p>
      </dgm:t>
    </dgm:pt>
    <dgm:pt modelId="{94CC326E-D418-45C6-915C-D4565BF938EA}">
      <dgm:prSet custT="1"/>
      <dgm:spPr>
        <a:xfrm>
          <a:off x="216025" y="887180"/>
          <a:ext cx="1891609" cy="732684"/>
        </a:xfrm>
      </dgm:spPr>
      <dgm:t>
        <a:bodyPr/>
        <a:lstStyle/>
        <a:p>
          <a:pPr eaLnBrk="1" latinLnBrk="0"/>
          <a:r>
            <a:rPr lang="it-IT" sz="1800" dirty="0" smtClean="0"/>
            <a:t>Priorità di investimento</a:t>
          </a:r>
        </a:p>
      </dgm:t>
    </dgm:pt>
    <dgm:pt modelId="{4992252F-6025-472A-B45A-5DF30BEAEDB8}" type="sibTrans" cxnId="{AA17A5DB-29BE-4D93-95A3-DF8E86DE90FE}">
      <dgm:prSet/>
      <dgm:spPr/>
      <dgm:t>
        <a:bodyPr/>
        <a:lstStyle/>
        <a:p>
          <a:endParaRPr lang="it-IT"/>
        </a:p>
      </dgm:t>
    </dgm:pt>
    <dgm:pt modelId="{A35EA0C8-0B11-43A1-8BC5-11D288B928A4}" type="parTrans" cxnId="{AA17A5DB-29BE-4D93-95A3-DF8E86DE90FE}">
      <dgm:prSet/>
      <dgm:spPr/>
      <dgm:t>
        <a:bodyPr/>
        <a:lstStyle/>
        <a:p>
          <a:endParaRPr lang="it-IT"/>
        </a:p>
      </dgm:t>
    </dgm:pt>
    <dgm:pt modelId="{774A10B9-7DEC-4DD9-8AED-DE951CE772BF}">
      <dgm:prSet custT="1"/>
      <dgm:spPr/>
      <dgm:t>
        <a:bodyPr/>
        <a:lstStyle/>
        <a:p>
          <a:pPr algn="just"/>
          <a:r>
            <a:rPr lang="it-IT" sz="1200" dirty="0" smtClean="0">
              <a:solidFill>
                <a:schemeClr val="tx1"/>
              </a:solidFill>
            </a:rPr>
            <a:t>8.ii) Integrazione sostenibile nel mercato del lavoro dei giovani, in particolare quelli che non svolgono attività lavorative, non seguono studi né formazioni, inclusi i giovani a rischio di esclusione sociale e i giovani delle comunità emarginate, anche attraverso l'attuazione della garanzia per i giovani</a:t>
          </a:r>
        </a:p>
      </dgm:t>
    </dgm:pt>
    <dgm:pt modelId="{7282591C-1AF2-4AEF-95AE-BEF393C19DCB}" type="parTrans" cxnId="{3151A9BA-C851-4F59-A47B-92814B434546}">
      <dgm:prSet/>
      <dgm:spPr/>
      <dgm:t>
        <a:bodyPr/>
        <a:lstStyle/>
        <a:p>
          <a:endParaRPr lang="it-IT"/>
        </a:p>
      </dgm:t>
    </dgm:pt>
    <dgm:pt modelId="{7037889F-9D60-4613-B3FF-D14A5FD50BFD}" type="sibTrans" cxnId="{3151A9BA-C851-4F59-A47B-92814B434546}">
      <dgm:prSet/>
      <dgm:spPr/>
      <dgm:t>
        <a:bodyPr/>
        <a:lstStyle/>
        <a:p>
          <a:endParaRPr lang="it-IT"/>
        </a:p>
      </dgm:t>
    </dgm:pt>
    <dgm:pt modelId="{D2943BF3-CC1F-49DC-82AB-A9EC9EB0C77F}">
      <dgm:prSet custT="1"/>
      <dgm:spPr/>
      <dgm:t>
        <a:bodyPr/>
        <a:lstStyle/>
        <a:p>
          <a:pPr algn="just"/>
          <a:r>
            <a:rPr lang="it-IT" sz="1200" b="0" dirty="0" smtClean="0"/>
            <a:t>8.1.7 Percorsi di sostegno (servizi di accompagnamento e/o incentivi) alla creazione d’impresa e al lavoro autonomo, ivi compreso il trasferimento generazionale</a:t>
          </a:r>
        </a:p>
      </dgm:t>
    </dgm:pt>
    <dgm:pt modelId="{568F607F-FC8A-44F0-BADD-6F35B045C963}" type="parTrans" cxnId="{A1370955-4CDD-41E5-A78E-EB2C9F92F1D4}">
      <dgm:prSet/>
      <dgm:spPr/>
      <dgm:t>
        <a:bodyPr/>
        <a:lstStyle/>
        <a:p>
          <a:endParaRPr lang="it-IT"/>
        </a:p>
      </dgm:t>
    </dgm:pt>
    <dgm:pt modelId="{0227F3F5-2E57-41C5-8D54-78D56C5368B8}" type="sibTrans" cxnId="{A1370955-4CDD-41E5-A78E-EB2C9F92F1D4}">
      <dgm:prSet/>
      <dgm:spPr/>
      <dgm:t>
        <a:bodyPr/>
        <a:lstStyle/>
        <a:p>
          <a:endParaRPr lang="it-IT"/>
        </a:p>
      </dgm:t>
    </dgm:pt>
    <dgm:pt modelId="{33270B20-9CE3-4C29-AF02-38874AEC0171}">
      <dgm:prSet custT="1"/>
      <dgm:spPr/>
      <dgm:t>
        <a:bodyPr/>
        <a:lstStyle/>
        <a:p>
          <a:pPr algn="just"/>
          <a:r>
            <a:rPr lang="it-IT" sz="1200" b="0" dirty="0" smtClean="0"/>
            <a:t>8.5.1 Misure di politica attiva con particolare attenzione ai settori che offrono maggiori prospettive di crescita</a:t>
          </a:r>
        </a:p>
      </dgm:t>
    </dgm:pt>
    <dgm:pt modelId="{878EABD9-E1B7-43E9-9BB1-B5F0970CAD43}" type="parTrans" cxnId="{55DFF02F-30F2-4DE0-B0FA-5E038F634282}">
      <dgm:prSet/>
      <dgm:spPr/>
      <dgm:t>
        <a:bodyPr/>
        <a:lstStyle/>
        <a:p>
          <a:endParaRPr lang="it-IT"/>
        </a:p>
      </dgm:t>
    </dgm:pt>
    <dgm:pt modelId="{3969F4E2-78FD-4DC3-854C-0064B3C921E2}" type="sibTrans" cxnId="{55DFF02F-30F2-4DE0-B0FA-5E038F634282}">
      <dgm:prSet/>
      <dgm:spPr/>
      <dgm:t>
        <a:bodyPr/>
        <a:lstStyle/>
        <a:p>
          <a:endParaRPr lang="it-IT"/>
        </a:p>
      </dgm:t>
    </dgm:pt>
    <dgm:pt modelId="{7E9BC0D2-FB41-4BFA-8646-626D3CA33106}">
      <dgm:prSet custT="1"/>
      <dgm:spPr>
        <a:xfrm rot="5400000">
          <a:off x="4350742" y="-543318"/>
          <a:ext cx="744480" cy="5230696"/>
        </a:xfrm>
      </dgm:spPr>
      <dgm:t>
        <a:bodyPr/>
        <a:lstStyle/>
        <a:p>
          <a:pPr algn="just"/>
          <a:r>
            <a:rPr lang="it-IT" sz="1200" dirty="0" smtClean="0"/>
            <a:t>8.5 Ridurre il numero dei disoccupati di lunga durata e sostenere adeguatamente le persone a rischio di disoccupazione di lunga durata.</a:t>
          </a:r>
          <a:endParaRPr lang="it-IT" sz="1200" dirty="0"/>
        </a:p>
      </dgm:t>
    </dgm:pt>
    <dgm:pt modelId="{66CCD9F2-1F64-48B2-9C54-346B6E53C3D6}" type="parTrans" cxnId="{1367ECA1-C9B5-41AE-83AB-7A150BCF40E5}">
      <dgm:prSet/>
      <dgm:spPr/>
      <dgm:t>
        <a:bodyPr/>
        <a:lstStyle/>
        <a:p>
          <a:endParaRPr lang="it-IT"/>
        </a:p>
      </dgm:t>
    </dgm:pt>
    <dgm:pt modelId="{DD6CFEC3-678B-483B-A39F-11629119904D}" type="sibTrans" cxnId="{1367ECA1-C9B5-41AE-83AB-7A150BCF40E5}">
      <dgm:prSet/>
      <dgm:spPr/>
      <dgm:t>
        <a:bodyPr/>
        <a:lstStyle/>
        <a:p>
          <a:endParaRPr lang="it-IT"/>
        </a:p>
      </dgm:t>
    </dgm:pt>
    <dgm:pt modelId="{6A54C3E6-837C-4B16-8790-18353D9CCE50}" type="pres">
      <dgm:prSet presAssocID="{4A2E475E-E025-4AB3-9259-2F550D527F8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137371EC-B8E3-4FE6-8F9E-1196A293C7A2}" type="pres">
      <dgm:prSet presAssocID="{29A7ABA7-3F33-4EE9-9876-E845E44922CC}" presName="linNode" presStyleCnt="0"/>
      <dgm:spPr/>
      <dgm:t>
        <a:bodyPr/>
        <a:lstStyle/>
        <a:p>
          <a:endParaRPr lang="it-IT"/>
        </a:p>
      </dgm:t>
    </dgm:pt>
    <dgm:pt modelId="{98772EA3-BA5C-451F-918B-AA1AC69B52A6}" type="pres">
      <dgm:prSet presAssocID="{29A7ABA7-3F33-4EE9-9876-E845E44922CC}" presName="parentText" presStyleLbl="node1" presStyleIdx="0" presStyleCnt="4" custScaleX="53051" custScaleY="69134" custLinFactNeighborX="-2" custLinFactNeighborY="-3315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it-IT"/>
        </a:p>
      </dgm:t>
    </dgm:pt>
    <dgm:pt modelId="{94968295-2C26-4ADF-AAE7-67F5E939FDFB}" type="pres">
      <dgm:prSet presAssocID="{29A7ABA7-3F33-4EE9-9876-E845E44922CC}" presName="descendantText" presStyleLbl="alignAccFollowNode1" presStyleIdx="0" presStyleCnt="4" custScaleX="128814" custScaleY="72531" custLinFactNeighborX="-2271" custLinFactNeighborY="-2985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it-IT"/>
        </a:p>
      </dgm:t>
    </dgm:pt>
    <dgm:pt modelId="{D1195012-077C-411A-83B4-16F3C7A3A120}" type="pres">
      <dgm:prSet presAssocID="{CBFACA63-B33A-4D51-86A2-813780491442}" presName="sp" presStyleCnt="0"/>
      <dgm:spPr/>
      <dgm:t>
        <a:bodyPr/>
        <a:lstStyle/>
        <a:p>
          <a:endParaRPr lang="it-IT"/>
        </a:p>
      </dgm:t>
    </dgm:pt>
    <dgm:pt modelId="{9E9D6554-152D-47AB-8081-20418B7AACE4}" type="pres">
      <dgm:prSet presAssocID="{94CC326E-D418-45C6-915C-D4565BF938EA}" presName="linNode" presStyleCnt="0"/>
      <dgm:spPr/>
      <dgm:t>
        <a:bodyPr/>
        <a:lstStyle/>
        <a:p>
          <a:endParaRPr lang="it-IT"/>
        </a:p>
      </dgm:t>
    </dgm:pt>
    <dgm:pt modelId="{2D985A49-4595-4C0F-A9F2-89A525002045}" type="pres">
      <dgm:prSet presAssocID="{94CC326E-D418-45C6-915C-D4565BF938EA}" presName="parentText" presStyleLbl="node1" presStyleIdx="1" presStyleCnt="4" custScaleX="52061" custScaleY="171933" custLinFactNeighborX="-2" custLinFactNeighborY="-6196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it-IT"/>
        </a:p>
      </dgm:t>
    </dgm:pt>
    <dgm:pt modelId="{7F06DAAC-5AF8-499A-A1AA-770EFBCD99CD}" type="pres">
      <dgm:prSet presAssocID="{94CC326E-D418-45C6-915C-D4565BF938EA}" presName="descendantText" presStyleLbl="alignAccFollowNode1" presStyleIdx="1" presStyleCnt="4" custScaleX="128814" custScaleY="222324" custLinFactNeighborX="-1481" custLinFactNeighborY="-5159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it-IT"/>
        </a:p>
      </dgm:t>
    </dgm:pt>
    <dgm:pt modelId="{647C3BDE-4C53-43AE-A840-CD36FCE2F854}" type="pres">
      <dgm:prSet presAssocID="{4992252F-6025-472A-B45A-5DF30BEAEDB8}" presName="sp" presStyleCnt="0"/>
      <dgm:spPr/>
      <dgm:t>
        <a:bodyPr/>
        <a:lstStyle/>
        <a:p>
          <a:endParaRPr lang="it-IT"/>
        </a:p>
      </dgm:t>
    </dgm:pt>
    <dgm:pt modelId="{9BF09969-13A3-4D57-B00D-515FF5A209A6}" type="pres">
      <dgm:prSet presAssocID="{9CDEA443-F16C-4BA8-A7D1-9B5003CD5489}" presName="linNode" presStyleCnt="0"/>
      <dgm:spPr/>
      <dgm:t>
        <a:bodyPr/>
        <a:lstStyle/>
        <a:p>
          <a:endParaRPr lang="it-IT"/>
        </a:p>
      </dgm:t>
    </dgm:pt>
    <dgm:pt modelId="{D7EB1B67-B2A7-4032-8134-D62ADF37C127}" type="pres">
      <dgm:prSet presAssocID="{9CDEA443-F16C-4BA8-A7D1-9B5003CD5489}" presName="parentText" presStyleLbl="node1" presStyleIdx="2" presStyleCnt="4" custScaleX="52154" custScaleY="120282" custLinFactNeighborX="-173" custLinFactNeighborY="-760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it-IT"/>
        </a:p>
      </dgm:t>
    </dgm:pt>
    <dgm:pt modelId="{256FB4F0-D01F-4314-A905-B6872AC54E19}" type="pres">
      <dgm:prSet presAssocID="{9CDEA443-F16C-4BA8-A7D1-9B5003CD5489}" presName="descendantText" presStyleLbl="alignAccFollowNode1" presStyleIdx="2" presStyleCnt="4" custScaleX="128814" custScaleY="135578" custLinFactNeighborX="553" custLinFactNeighborY="-2367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it-IT"/>
        </a:p>
      </dgm:t>
    </dgm:pt>
    <dgm:pt modelId="{5E2BAF93-DBF5-4D2A-B4DB-554362F572F8}" type="pres">
      <dgm:prSet presAssocID="{4D1F15B9-4EEC-45DE-9864-1CEC04DF8067}" presName="sp" presStyleCnt="0"/>
      <dgm:spPr/>
      <dgm:t>
        <a:bodyPr/>
        <a:lstStyle/>
        <a:p>
          <a:endParaRPr lang="it-IT"/>
        </a:p>
      </dgm:t>
    </dgm:pt>
    <dgm:pt modelId="{2E186A4C-FC70-4CD2-A7D3-175DCCFE29B3}" type="pres">
      <dgm:prSet presAssocID="{704E695C-F04C-49EB-A54E-BAC71871F6B4}" presName="linNode" presStyleCnt="0"/>
      <dgm:spPr/>
      <dgm:t>
        <a:bodyPr/>
        <a:lstStyle/>
        <a:p>
          <a:endParaRPr lang="it-IT"/>
        </a:p>
      </dgm:t>
    </dgm:pt>
    <dgm:pt modelId="{A63ADCBC-C0A1-405A-B2E8-EADB78EF643B}" type="pres">
      <dgm:prSet presAssocID="{704E695C-F04C-49EB-A54E-BAC71871F6B4}" presName="parentText" presStyleLbl="node1" presStyleIdx="3" presStyleCnt="4" custScaleX="52074" custScaleY="207453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it-IT"/>
        </a:p>
      </dgm:t>
    </dgm:pt>
    <dgm:pt modelId="{CF36AE07-5D31-44A1-AFBE-D99A1C7EF841}" type="pres">
      <dgm:prSet presAssocID="{704E695C-F04C-49EB-A54E-BAC71871F6B4}" presName="descendantText" presStyleLbl="alignAccFollowNode1" presStyleIdx="3" presStyleCnt="4" custScaleX="128964" custScaleY="221259" custLinFactNeighborX="-1444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it-IT"/>
        </a:p>
      </dgm:t>
    </dgm:pt>
  </dgm:ptLst>
  <dgm:cxnLst>
    <dgm:cxn modelId="{299435BA-C8A8-8645-8DD9-3B6645C9F2DF}" type="presOf" srcId="{704E695C-F04C-49EB-A54E-BAC71871F6B4}" destId="{A63ADCBC-C0A1-405A-B2E8-EADB78EF643B}" srcOrd="0" destOrd="0" presId="urn:microsoft.com/office/officeart/2005/8/layout/vList5"/>
    <dgm:cxn modelId="{4C461E04-98B0-4C14-A689-6B67835AD3CF}" srcId="{29A7ABA7-3F33-4EE9-9876-E845E44922CC}" destId="{E4739141-B289-4F20-8D3C-97FEB78AF90D}" srcOrd="0" destOrd="0" parTransId="{93BF4252-4D41-42B7-97C2-A7404FAB3C52}" sibTransId="{E5A21D88-3636-4EC0-B017-823C5471E438}"/>
    <dgm:cxn modelId="{C364A4F5-8035-FB46-A283-37DA9EB9B463}" type="presOf" srcId="{29A7ABA7-3F33-4EE9-9876-E845E44922CC}" destId="{98772EA3-BA5C-451F-918B-AA1AC69B52A6}" srcOrd="0" destOrd="0" presId="urn:microsoft.com/office/officeart/2005/8/layout/vList5"/>
    <dgm:cxn modelId="{0605B890-40E7-4D48-879D-558BC49E27FD}" type="presOf" srcId="{12268897-3D1F-4AA1-AFD8-9817204FC9C6}" destId="{256FB4F0-D01F-4314-A905-B6872AC54E19}" srcOrd="0" destOrd="0" presId="urn:microsoft.com/office/officeart/2005/8/layout/vList5"/>
    <dgm:cxn modelId="{137950B5-073A-4846-B34D-ECAD112CF354}" srcId="{704E695C-F04C-49EB-A54E-BAC71871F6B4}" destId="{F97CA1E5-8044-4755-8728-6BA594108B0B}" srcOrd="0" destOrd="0" parTransId="{104E398C-CB0B-42A2-81CF-4FC34C3BA296}" sibTransId="{3DAB59D9-735B-435D-881E-7E103AC68A64}"/>
    <dgm:cxn modelId="{545C31F3-33E5-674C-B9DA-A3880F61613F}" type="presOf" srcId="{5F4146B4-F38F-4C6E-A6F0-3788769F7467}" destId="{7F06DAAC-5AF8-499A-A1AA-770EFBCD99CD}" srcOrd="0" destOrd="0" presId="urn:microsoft.com/office/officeart/2005/8/layout/vList5"/>
    <dgm:cxn modelId="{80B6D963-372C-4214-A532-985D24F9C893}" srcId="{94CC326E-D418-45C6-915C-D4565BF938EA}" destId="{5F4146B4-F38F-4C6E-A6F0-3788769F7467}" srcOrd="0" destOrd="0" parTransId="{E4C4D0D6-CD07-49A1-9729-67E464E6F7B9}" sibTransId="{B0959F3B-9764-4D01-A0EB-BBB20E1CFD69}"/>
    <dgm:cxn modelId="{A464E181-1AB4-E144-900A-6DCD91AAD96E}" type="presOf" srcId="{33270B20-9CE3-4C29-AF02-38874AEC0171}" destId="{CF36AE07-5D31-44A1-AFBE-D99A1C7EF841}" srcOrd="0" destOrd="2" presId="urn:microsoft.com/office/officeart/2005/8/layout/vList5"/>
    <dgm:cxn modelId="{D01C4093-D763-2F4A-8FAA-DF1D179959F5}" type="presOf" srcId="{F97CA1E5-8044-4755-8728-6BA594108B0B}" destId="{CF36AE07-5D31-44A1-AFBE-D99A1C7EF841}" srcOrd="0" destOrd="0" presId="urn:microsoft.com/office/officeart/2005/8/layout/vList5"/>
    <dgm:cxn modelId="{52706B33-B37E-417A-B0EC-719CAA911499}" srcId="{4A2E475E-E025-4AB3-9259-2F550D527F8E}" destId="{704E695C-F04C-49EB-A54E-BAC71871F6B4}" srcOrd="3" destOrd="0" parTransId="{B73D4DF3-2B7B-48D3-AB09-E3CD743D0B78}" sibTransId="{EF93771E-6ACC-4FA3-9C30-613A7C27B8FA}"/>
    <dgm:cxn modelId="{AB7D88D7-F713-E64C-A8A4-CB584BF45177}" type="presOf" srcId="{E4739141-B289-4F20-8D3C-97FEB78AF90D}" destId="{94968295-2C26-4ADF-AAE7-67F5E939FDFB}" srcOrd="0" destOrd="0" presId="urn:microsoft.com/office/officeart/2005/8/layout/vList5"/>
    <dgm:cxn modelId="{7159EEBB-C816-324A-AE37-7320A52BF492}" type="presOf" srcId="{D2943BF3-CC1F-49DC-82AB-A9EC9EB0C77F}" destId="{CF36AE07-5D31-44A1-AFBE-D99A1C7EF841}" srcOrd="0" destOrd="1" presId="urn:microsoft.com/office/officeart/2005/8/layout/vList5"/>
    <dgm:cxn modelId="{A5E40B6E-CA19-4CD8-9757-32882643EA80}" srcId="{4A2E475E-E025-4AB3-9259-2F550D527F8E}" destId="{29A7ABA7-3F33-4EE9-9876-E845E44922CC}" srcOrd="0" destOrd="0" parTransId="{D42F063F-2C8A-4205-82EA-67E7C04B98D8}" sibTransId="{CBFACA63-B33A-4D51-86A2-813780491442}"/>
    <dgm:cxn modelId="{958BDFCE-40A6-4DD7-B394-DA846D970E0B}" srcId="{9CDEA443-F16C-4BA8-A7D1-9B5003CD5489}" destId="{12268897-3D1F-4AA1-AFD8-9817204FC9C6}" srcOrd="0" destOrd="0" parTransId="{EFC7132E-7917-48B8-842B-CA8DFCFD7B94}" sibTransId="{CB21C502-AF12-42BC-84C0-96CCEE8E044B}"/>
    <dgm:cxn modelId="{18D811A3-8E01-4A40-ABDB-D01B0D2E0485}" type="presOf" srcId="{94CC326E-D418-45C6-915C-D4565BF938EA}" destId="{2D985A49-4595-4C0F-A9F2-89A525002045}" srcOrd="0" destOrd="0" presId="urn:microsoft.com/office/officeart/2005/8/layout/vList5"/>
    <dgm:cxn modelId="{A8660241-797E-3948-A95E-8112CA5C7E5D}" type="presOf" srcId="{9CDEA443-F16C-4BA8-A7D1-9B5003CD5489}" destId="{D7EB1B67-B2A7-4032-8134-D62ADF37C127}" srcOrd="0" destOrd="0" presId="urn:microsoft.com/office/officeart/2005/8/layout/vList5"/>
    <dgm:cxn modelId="{3F92C931-E81E-42C8-87C0-935C7DB0B0DE}" srcId="{4A2E475E-E025-4AB3-9259-2F550D527F8E}" destId="{9CDEA443-F16C-4BA8-A7D1-9B5003CD5489}" srcOrd="2" destOrd="0" parTransId="{D1B0BA63-59B7-4449-B805-A7971B962802}" sibTransId="{4D1F15B9-4EEC-45DE-9864-1CEC04DF8067}"/>
    <dgm:cxn modelId="{0BA6A3D1-CEB9-0541-99F0-8777D8D45AD6}" type="presOf" srcId="{7E9BC0D2-FB41-4BFA-8646-626D3CA33106}" destId="{256FB4F0-D01F-4314-A905-B6872AC54E19}" srcOrd="0" destOrd="1" presId="urn:microsoft.com/office/officeart/2005/8/layout/vList5"/>
    <dgm:cxn modelId="{A1370955-4CDD-41E5-A78E-EB2C9F92F1D4}" srcId="{704E695C-F04C-49EB-A54E-BAC71871F6B4}" destId="{D2943BF3-CC1F-49DC-82AB-A9EC9EB0C77F}" srcOrd="1" destOrd="0" parTransId="{568F607F-FC8A-44F0-BADD-6F35B045C963}" sibTransId="{0227F3F5-2E57-41C5-8D54-78D56C5368B8}"/>
    <dgm:cxn modelId="{F2649613-46E6-1C4A-A5AC-78E50F8AF039}" type="presOf" srcId="{4A2E475E-E025-4AB3-9259-2F550D527F8E}" destId="{6A54C3E6-837C-4B16-8790-18353D9CCE50}" srcOrd="0" destOrd="0" presId="urn:microsoft.com/office/officeart/2005/8/layout/vList5"/>
    <dgm:cxn modelId="{1367ECA1-C9B5-41AE-83AB-7A150BCF40E5}" srcId="{9CDEA443-F16C-4BA8-A7D1-9B5003CD5489}" destId="{7E9BC0D2-FB41-4BFA-8646-626D3CA33106}" srcOrd="1" destOrd="0" parTransId="{66CCD9F2-1F64-48B2-9C54-346B6E53C3D6}" sibTransId="{DD6CFEC3-678B-483B-A39F-11629119904D}"/>
    <dgm:cxn modelId="{DEAF7564-5A64-A947-A383-1E95E9C1FC5F}" type="presOf" srcId="{774A10B9-7DEC-4DD9-8AED-DE951CE772BF}" destId="{7F06DAAC-5AF8-499A-A1AA-770EFBCD99CD}" srcOrd="0" destOrd="1" presId="urn:microsoft.com/office/officeart/2005/8/layout/vList5"/>
    <dgm:cxn modelId="{55DFF02F-30F2-4DE0-B0FA-5E038F634282}" srcId="{704E695C-F04C-49EB-A54E-BAC71871F6B4}" destId="{33270B20-9CE3-4C29-AF02-38874AEC0171}" srcOrd="2" destOrd="0" parTransId="{878EABD9-E1B7-43E9-9BB1-B5F0970CAD43}" sibTransId="{3969F4E2-78FD-4DC3-854C-0064B3C921E2}"/>
    <dgm:cxn modelId="{3151A9BA-C851-4F59-A47B-92814B434546}" srcId="{94CC326E-D418-45C6-915C-D4565BF938EA}" destId="{774A10B9-7DEC-4DD9-8AED-DE951CE772BF}" srcOrd="1" destOrd="0" parTransId="{7282591C-1AF2-4AEF-95AE-BEF393C19DCB}" sibTransId="{7037889F-9D60-4613-B3FF-D14A5FD50BFD}"/>
    <dgm:cxn modelId="{AA17A5DB-29BE-4D93-95A3-DF8E86DE90FE}" srcId="{4A2E475E-E025-4AB3-9259-2F550D527F8E}" destId="{94CC326E-D418-45C6-915C-D4565BF938EA}" srcOrd="1" destOrd="0" parTransId="{A35EA0C8-0B11-43A1-8BC5-11D288B928A4}" sibTransId="{4992252F-6025-472A-B45A-5DF30BEAEDB8}"/>
    <dgm:cxn modelId="{94531BDC-F508-774D-A6AD-438393D4DF3E}" type="presParOf" srcId="{6A54C3E6-837C-4B16-8790-18353D9CCE50}" destId="{137371EC-B8E3-4FE6-8F9E-1196A293C7A2}" srcOrd="0" destOrd="0" presId="urn:microsoft.com/office/officeart/2005/8/layout/vList5"/>
    <dgm:cxn modelId="{2F96DF62-6370-BF44-BA7B-69AA3D387200}" type="presParOf" srcId="{137371EC-B8E3-4FE6-8F9E-1196A293C7A2}" destId="{98772EA3-BA5C-451F-918B-AA1AC69B52A6}" srcOrd="0" destOrd="0" presId="urn:microsoft.com/office/officeart/2005/8/layout/vList5"/>
    <dgm:cxn modelId="{A9767B72-0FB0-C444-A35F-324B3D1F91CB}" type="presParOf" srcId="{137371EC-B8E3-4FE6-8F9E-1196A293C7A2}" destId="{94968295-2C26-4ADF-AAE7-67F5E939FDFB}" srcOrd="1" destOrd="0" presId="urn:microsoft.com/office/officeart/2005/8/layout/vList5"/>
    <dgm:cxn modelId="{5A29C8BC-46B7-8F46-AC20-0C4B5D7F7790}" type="presParOf" srcId="{6A54C3E6-837C-4B16-8790-18353D9CCE50}" destId="{D1195012-077C-411A-83B4-16F3C7A3A120}" srcOrd="1" destOrd="0" presId="urn:microsoft.com/office/officeart/2005/8/layout/vList5"/>
    <dgm:cxn modelId="{9E85FE5A-06C2-294B-A81C-BE855836230A}" type="presParOf" srcId="{6A54C3E6-837C-4B16-8790-18353D9CCE50}" destId="{9E9D6554-152D-47AB-8081-20418B7AACE4}" srcOrd="2" destOrd="0" presId="urn:microsoft.com/office/officeart/2005/8/layout/vList5"/>
    <dgm:cxn modelId="{0E012642-8B6A-784A-9B34-6D412E962E07}" type="presParOf" srcId="{9E9D6554-152D-47AB-8081-20418B7AACE4}" destId="{2D985A49-4595-4C0F-A9F2-89A525002045}" srcOrd="0" destOrd="0" presId="urn:microsoft.com/office/officeart/2005/8/layout/vList5"/>
    <dgm:cxn modelId="{48EFA39A-C013-CE45-85AF-7276F9ACFF71}" type="presParOf" srcId="{9E9D6554-152D-47AB-8081-20418B7AACE4}" destId="{7F06DAAC-5AF8-499A-A1AA-770EFBCD99CD}" srcOrd="1" destOrd="0" presId="urn:microsoft.com/office/officeart/2005/8/layout/vList5"/>
    <dgm:cxn modelId="{952C517A-53A0-204B-A49C-7CE0AB69A550}" type="presParOf" srcId="{6A54C3E6-837C-4B16-8790-18353D9CCE50}" destId="{647C3BDE-4C53-43AE-A840-CD36FCE2F854}" srcOrd="3" destOrd="0" presId="urn:microsoft.com/office/officeart/2005/8/layout/vList5"/>
    <dgm:cxn modelId="{D29E3F70-C4E0-6A4C-AB8F-7E2FC599C8D8}" type="presParOf" srcId="{6A54C3E6-837C-4B16-8790-18353D9CCE50}" destId="{9BF09969-13A3-4D57-B00D-515FF5A209A6}" srcOrd="4" destOrd="0" presId="urn:microsoft.com/office/officeart/2005/8/layout/vList5"/>
    <dgm:cxn modelId="{7B147B81-3F35-DA4A-AA65-7333938A9C5F}" type="presParOf" srcId="{9BF09969-13A3-4D57-B00D-515FF5A209A6}" destId="{D7EB1B67-B2A7-4032-8134-D62ADF37C127}" srcOrd="0" destOrd="0" presId="urn:microsoft.com/office/officeart/2005/8/layout/vList5"/>
    <dgm:cxn modelId="{889942F0-502A-0745-BA5C-EAF843761408}" type="presParOf" srcId="{9BF09969-13A3-4D57-B00D-515FF5A209A6}" destId="{256FB4F0-D01F-4314-A905-B6872AC54E19}" srcOrd="1" destOrd="0" presId="urn:microsoft.com/office/officeart/2005/8/layout/vList5"/>
    <dgm:cxn modelId="{44C20563-718F-D64F-9C7F-115D1231797D}" type="presParOf" srcId="{6A54C3E6-837C-4B16-8790-18353D9CCE50}" destId="{5E2BAF93-DBF5-4D2A-B4DB-554362F572F8}" srcOrd="5" destOrd="0" presId="urn:microsoft.com/office/officeart/2005/8/layout/vList5"/>
    <dgm:cxn modelId="{6BAE8BEC-0204-664D-AD57-CEE4E1AF47E4}" type="presParOf" srcId="{6A54C3E6-837C-4B16-8790-18353D9CCE50}" destId="{2E186A4C-FC70-4CD2-A7D3-175DCCFE29B3}" srcOrd="6" destOrd="0" presId="urn:microsoft.com/office/officeart/2005/8/layout/vList5"/>
    <dgm:cxn modelId="{AF355029-1BFA-5240-98DC-133A204FA863}" type="presParOf" srcId="{2E186A4C-FC70-4CD2-A7D3-175DCCFE29B3}" destId="{A63ADCBC-C0A1-405A-B2E8-EADB78EF643B}" srcOrd="0" destOrd="0" presId="urn:microsoft.com/office/officeart/2005/8/layout/vList5"/>
    <dgm:cxn modelId="{38731EB1-24E0-0F41-B5B2-681D81DC5A4B}" type="presParOf" srcId="{2E186A4C-FC70-4CD2-A7D3-175DCCFE29B3}" destId="{CF36AE07-5D31-44A1-AFBE-D99A1C7EF841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968295-2C26-4ADF-AAE7-67F5E939FDFB}">
      <dsp:nvSpPr>
        <dsp:cNvPr id="0" name=""/>
        <dsp:cNvSpPr/>
      </dsp:nvSpPr>
      <dsp:spPr>
        <a:xfrm rot="5400000">
          <a:off x="5293001" y="-2404194"/>
          <a:ext cx="758428" cy="5760312"/>
        </a:xfrm>
        <a:prstGeom prst="round2SameRect">
          <a:avLst/>
        </a:prstGeom>
        <a:solidFill>
          <a:schemeClr val="accent1">
            <a:tint val="40000"/>
            <a:hueOff val="0"/>
            <a:satOff val="0"/>
            <a:lumOff val="0"/>
            <a:alpha val="9000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57150" lvl="1" indent="-57150" algn="just" defTabSz="488950" eaLnBrk="1" latinLnBrk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100" kern="1200" dirty="0" smtClean="0"/>
            <a:t> </a:t>
          </a:r>
          <a:r>
            <a:rPr lang="it-IT" sz="1300" kern="1200" dirty="0" smtClean="0"/>
            <a:t>Asse I – Occupazione del PO FSE Sicilia 2014-2020 </a:t>
          </a:r>
        </a:p>
      </dsp:txBody>
      <dsp:txXfrm rot="-5400000">
        <a:off x="2792060" y="133770"/>
        <a:ext cx="5723289" cy="684382"/>
      </dsp:txXfrm>
    </dsp:sp>
    <dsp:sp modelId="{98772EA3-BA5C-451F-918B-AA1AC69B52A6}">
      <dsp:nvSpPr>
        <dsp:cNvPr id="0" name=""/>
        <dsp:cNvSpPr/>
      </dsp:nvSpPr>
      <dsp:spPr>
        <a:xfrm>
          <a:off x="448116" y="1943"/>
          <a:ext cx="2343943" cy="948035"/>
        </a:xfrm>
        <a:prstGeom prst="roundRect">
          <a:avLst/>
        </a:prstGeom>
        <a:solidFill>
          <a:srgbClr val="C0634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lvl="0" algn="ctr" defTabSz="97790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200" kern="1200" dirty="0" smtClean="0"/>
            <a:t>Asse</a:t>
          </a:r>
          <a:r>
            <a:rPr lang="it-IT" sz="1800" kern="1200" dirty="0" smtClean="0"/>
            <a:t> </a:t>
          </a:r>
        </a:p>
      </dsp:txBody>
      <dsp:txXfrm>
        <a:off x="494395" y="48222"/>
        <a:ext cx="2251385" cy="855477"/>
      </dsp:txXfrm>
    </dsp:sp>
    <dsp:sp modelId="{7F06DAAC-5AF8-499A-A1AA-770EFBCD99CD}">
      <dsp:nvSpPr>
        <dsp:cNvPr id="0" name=""/>
        <dsp:cNvSpPr/>
      </dsp:nvSpPr>
      <dsp:spPr>
        <a:xfrm rot="5400000">
          <a:off x="4980309" y="-1172538"/>
          <a:ext cx="1414847" cy="5754687"/>
        </a:xfrm>
        <a:prstGeom prst="round2SameRect">
          <a:avLst/>
        </a:prstGeom>
        <a:solidFill>
          <a:schemeClr val="accent1">
            <a:tint val="40000"/>
            <a:hueOff val="0"/>
            <a:satOff val="0"/>
            <a:lumOff val="0"/>
            <a:alpha val="9000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just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300" kern="1200" dirty="0" smtClean="0"/>
            <a:t> 8.ii  Integrazione sostenibile nel mercato del lavoro dei giovani, in particolare quelli che non svolgono attività lavorative, non seguono studi ne formazioni, inclusi i giovani a rischio di esclusione sociale e i giovani delle comunità emarginate, anche attraverso l'attuazione della Garanzia per i Giovani</a:t>
          </a:r>
          <a:endParaRPr lang="it-IT" sz="1300" kern="1200" dirty="0"/>
        </a:p>
      </dsp:txBody>
      <dsp:txXfrm rot="-5400000">
        <a:off x="2810390" y="1066448"/>
        <a:ext cx="5685620" cy="1276713"/>
      </dsp:txXfrm>
    </dsp:sp>
    <dsp:sp modelId="{2D985A49-4595-4C0F-A9F2-89A525002045}">
      <dsp:nvSpPr>
        <dsp:cNvPr id="0" name=""/>
        <dsp:cNvSpPr/>
      </dsp:nvSpPr>
      <dsp:spPr>
        <a:xfrm>
          <a:off x="448116" y="1059756"/>
          <a:ext cx="2328770" cy="1290095"/>
        </a:xfrm>
        <a:prstGeom prst="roundRect">
          <a:avLst/>
        </a:prstGeom>
        <a:solidFill>
          <a:srgbClr val="C0634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lvl="0" algn="ctr" defTabSz="97790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200" kern="1200" dirty="0" smtClean="0"/>
            <a:t>Priorità di investimento</a:t>
          </a:r>
        </a:p>
      </dsp:txBody>
      <dsp:txXfrm>
        <a:off x="511093" y="1122733"/>
        <a:ext cx="2202816" cy="1164141"/>
      </dsp:txXfrm>
    </dsp:sp>
    <dsp:sp modelId="{256FB4F0-D01F-4314-A905-B6872AC54E19}">
      <dsp:nvSpPr>
        <dsp:cNvPr id="0" name=""/>
        <dsp:cNvSpPr/>
      </dsp:nvSpPr>
      <dsp:spPr>
        <a:xfrm rot="5400000">
          <a:off x="5270120" y="98727"/>
          <a:ext cx="784146" cy="5754687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just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200" kern="1200" dirty="0" smtClean="0"/>
            <a:t> </a:t>
          </a:r>
          <a:r>
            <a:rPr lang="it-IT" sz="1300" kern="1200" dirty="0" smtClean="0"/>
            <a:t>8.1 Aumentare l'occupazione dei giovani</a:t>
          </a:r>
          <a:endParaRPr lang="it-IT" sz="1300" kern="1200" dirty="0"/>
        </a:p>
      </dsp:txBody>
      <dsp:txXfrm rot="-5400000">
        <a:off x="2784850" y="2622277"/>
        <a:ext cx="5716408" cy="707588"/>
      </dsp:txXfrm>
    </dsp:sp>
    <dsp:sp modelId="{D7EB1B67-B2A7-4032-8134-D62ADF37C127}">
      <dsp:nvSpPr>
        <dsp:cNvPr id="0" name=""/>
        <dsp:cNvSpPr/>
      </dsp:nvSpPr>
      <dsp:spPr>
        <a:xfrm>
          <a:off x="471422" y="2458559"/>
          <a:ext cx="2252215" cy="999646"/>
        </a:xfrm>
        <a:prstGeom prst="roundRect">
          <a:avLst/>
        </a:prstGeom>
        <a:solidFill>
          <a:srgbClr val="C0634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lvl="0" algn="ctr" defTabSz="97790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200" kern="1200" dirty="0" smtClean="0"/>
            <a:t>Obiettivo specifico</a:t>
          </a:r>
        </a:p>
      </dsp:txBody>
      <dsp:txXfrm>
        <a:off x="520221" y="2507358"/>
        <a:ext cx="2154617" cy="902048"/>
      </dsp:txXfrm>
    </dsp:sp>
    <dsp:sp modelId="{CF36AE07-5D31-44A1-AFBE-D99A1C7EF841}">
      <dsp:nvSpPr>
        <dsp:cNvPr id="0" name=""/>
        <dsp:cNvSpPr/>
      </dsp:nvSpPr>
      <dsp:spPr>
        <a:xfrm rot="5400000">
          <a:off x="5022038" y="1260252"/>
          <a:ext cx="1261470" cy="5754687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just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300" kern="1200" dirty="0" smtClean="0"/>
            <a:t>8.1.1 Misure di politica attiva con particolare attenzione ai settori che offrono maggiori prospettive di crescita (ad esempio nell’ambito di: green economy, </a:t>
          </a:r>
          <a:r>
            <a:rPr lang="it-IT" sz="1300" kern="1200" dirty="0" err="1" smtClean="0"/>
            <a:t>blue</a:t>
          </a:r>
          <a:r>
            <a:rPr lang="it-IT" sz="1300" kern="1200" dirty="0" smtClean="0"/>
            <a:t> economy, servizi alla persona, servizi socio-sanitari, valorizzazione del patrimonio culturale, ICT</a:t>
          </a:r>
          <a:endParaRPr lang="it-IT" sz="1300" kern="1200" dirty="0"/>
        </a:p>
      </dsp:txBody>
      <dsp:txXfrm rot="-5400000">
        <a:off x="2775430" y="3568440"/>
        <a:ext cx="5693107" cy="1138310"/>
      </dsp:txXfrm>
    </dsp:sp>
    <dsp:sp modelId="{A63ADCBC-C0A1-405A-B2E8-EADB78EF643B}">
      <dsp:nvSpPr>
        <dsp:cNvPr id="0" name=""/>
        <dsp:cNvSpPr/>
      </dsp:nvSpPr>
      <dsp:spPr>
        <a:xfrm>
          <a:off x="443397" y="3508622"/>
          <a:ext cx="2293908" cy="1261834"/>
        </a:xfrm>
        <a:prstGeom prst="roundRect">
          <a:avLst/>
        </a:prstGeom>
        <a:solidFill>
          <a:srgbClr val="C0634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200" kern="1200" dirty="0" smtClean="0"/>
            <a:t>Azione</a:t>
          </a:r>
          <a:endParaRPr lang="it-IT" sz="2200" kern="1200" dirty="0"/>
        </a:p>
      </dsp:txBody>
      <dsp:txXfrm>
        <a:off x="504995" y="3570220"/>
        <a:ext cx="2170712" cy="113863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968295-2C26-4ADF-AAE7-67F5E939FDFB}">
      <dsp:nvSpPr>
        <dsp:cNvPr id="0" name=""/>
        <dsp:cNvSpPr/>
      </dsp:nvSpPr>
      <dsp:spPr>
        <a:xfrm rot="5400000">
          <a:off x="5276991" y="-2409460"/>
          <a:ext cx="782353" cy="576057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57150" lvl="1" indent="-57150" algn="just" defTabSz="488950" eaLnBrk="1" latinLnBrk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100" kern="1200" dirty="0" smtClean="0"/>
            <a:t> </a:t>
          </a:r>
          <a:r>
            <a:rPr lang="it-IT" sz="1200" kern="1200" dirty="0" smtClean="0"/>
            <a:t>Asse I – Occupazione del PO FSE Sicilia 2014-2020 </a:t>
          </a:r>
        </a:p>
      </dsp:txBody>
      <dsp:txXfrm rot="-5400000">
        <a:off x="2787879" y="117843"/>
        <a:ext cx="5722387" cy="705971"/>
      </dsp:txXfrm>
    </dsp:sp>
    <dsp:sp modelId="{98772EA3-BA5C-451F-918B-AA1AC69B52A6}">
      <dsp:nvSpPr>
        <dsp:cNvPr id="0" name=""/>
        <dsp:cNvSpPr/>
      </dsp:nvSpPr>
      <dsp:spPr>
        <a:xfrm>
          <a:off x="448137" y="634"/>
          <a:ext cx="2344051" cy="977941"/>
        </a:xfrm>
        <a:prstGeom prst="roundRect">
          <a:avLst/>
        </a:prstGeom>
        <a:solidFill>
          <a:srgbClr val="C0634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lvl="0" algn="ctr" defTabSz="97790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200" kern="1200" dirty="0" smtClean="0"/>
            <a:t>Asse</a:t>
          </a:r>
          <a:r>
            <a:rPr lang="it-IT" sz="1800" kern="1200" dirty="0" smtClean="0"/>
            <a:t> </a:t>
          </a:r>
        </a:p>
      </dsp:txBody>
      <dsp:txXfrm>
        <a:off x="495876" y="48373"/>
        <a:ext cx="2248573" cy="882463"/>
      </dsp:txXfrm>
    </dsp:sp>
    <dsp:sp modelId="{7F06DAAC-5AF8-499A-A1AA-770EFBCD99CD}">
      <dsp:nvSpPr>
        <dsp:cNvPr id="0" name=""/>
        <dsp:cNvSpPr/>
      </dsp:nvSpPr>
      <dsp:spPr>
        <a:xfrm rot="5400000">
          <a:off x="5022585" y="-1184593"/>
          <a:ext cx="1330821" cy="575495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just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200" kern="1200" dirty="0" smtClean="0"/>
            <a:t>8.vii La modernizzazione delle istituzioni del mercato del lavoro, come i servizi pubblici e privati di promozione dell'occupazione, migliorando il soddisfacimento delle esigenze del mercato del lavoro, anche attraverso azioni che migliorino la mobilità professionale transnazionale nonché attraverso programmi di mobilità e una migliore cooperazione tra le istituzioni e i soggetti interessati</a:t>
          </a:r>
          <a:endParaRPr lang="it-IT" sz="1200" kern="1200" dirty="0"/>
        </a:p>
      </dsp:txBody>
      <dsp:txXfrm rot="-5400000">
        <a:off x="2810520" y="1092437"/>
        <a:ext cx="5689987" cy="1200891"/>
      </dsp:txXfrm>
    </dsp:sp>
    <dsp:sp modelId="{2D985A49-4595-4C0F-A9F2-89A525002045}">
      <dsp:nvSpPr>
        <dsp:cNvPr id="0" name=""/>
        <dsp:cNvSpPr/>
      </dsp:nvSpPr>
      <dsp:spPr>
        <a:xfrm>
          <a:off x="448137" y="1039946"/>
          <a:ext cx="2328878" cy="1305874"/>
        </a:xfrm>
        <a:prstGeom prst="roundRect">
          <a:avLst/>
        </a:prstGeom>
        <a:solidFill>
          <a:srgbClr val="C0634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lvl="0" algn="ctr" defTabSz="97790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200" kern="1200" dirty="0" smtClean="0"/>
            <a:t>Priorità di investimento</a:t>
          </a:r>
        </a:p>
      </dsp:txBody>
      <dsp:txXfrm>
        <a:off x="511885" y="1103694"/>
        <a:ext cx="2201382" cy="1178378"/>
      </dsp:txXfrm>
    </dsp:sp>
    <dsp:sp modelId="{256FB4F0-D01F-4314-A905-B6872AC54E19}">
      <dsp:nvSpPr>
        <dsp:cNvPr id="0" name=""/>
        <dsp:cNvSpPr/>
      </dsp:nvSpPr>
      <dsp:spPr>
        <a:xfrm rot="5400000">
          <a:off x="5371096" y="-113936"/>
          <a:ext cx="594142" cy="576057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just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200" kern="1200" dirty="0" smtClean="0"/>
            <a:t> 8.7 Migliorare l'efficienza e la qualità dei servizi del lavoro e contrastare il lavoro sommerso</a:t>
          </a:r>
          <a:endParaRPr lang="it-IT" sz="1200" kern="1200" dirty="0"/>
        </a:p>
      </dsp:txBody>
      <dsp:txXfrm rot="-5400000">
        <a:off x="2787878" y="2498286"/>
        <a:ext cx="5731574" cy="536134"/>
      </dsp:txXfrm>
    </dsp:sp>
    <dsp:sp modelId="{D7EB1B67-B2A7-4032-8134-D62ADF37C127}">
      <dsp:nvSpPr>
        <dsp:cNvPr id="0" name=""/>
        <dsp:cNvSpPr/>
      </dsp:nvSpPr>
      <dsp:spPr>
        <a:xfrm>
          <a:off x="471467" y="2406086"/>
          <a:ext cx="2254521" cy="702269"/>
        </a:xfrm>
        <a:prstGeom prst="roundRect">
          <a:avLst/>
        </a:prstGeom>
        <a:solidFill>
          <a:srgbClr val="C0634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lvl="0" algn="ctr" defTabSz="97790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200" kern="1200" dirty="0" smtClean="0"/>
            <a:t>Obiettivo specifico</a:t>
          </a:r>
        </a:p>
      </dsp:txBody>
      <dsp:txXfrm>
        <a:off x="505749" y="2440368"/>
        <a:ext cx="2185957" cy="633705"/>
      </dsp:txXfrm>
    </dsp:sp>
    <dsp:sp modelId="{CF36AE07-5D31-44A1-AFBE-D99A1C7EF841}">
      <dsp:nvSpPr>
        <dsp:cNvPr id="0" name=""/>
        <dsp:cNvSpPr/>
      </dsp:nvSpPr>
      <dsp:spPr>
        <a:xfrm rot="5400000">
          <a:off x="5002403" y="931701"/>
          <a:ext cx="1301264" cy="575495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57150" lvl="1" indent="-57150" algn="just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100" kern="1200" dirty="0" smtClean="0"/>
            <a:t>8.7.1 Azioni di consolidamento e applicazione dei LEP e degli standard minimi, anche attraverso la costituzione di specifiche task </a:t>
          </a:r>
          <a:r>
            <a:rPr lang="it-IT" sz="1100" kern="1200" dirty="0" err="1" smtClean="0"/>
            <a:t>force</a:t>
          </a:r>
          <a:endParaRPr lang="it-IT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100" kern="1200" dirty="0" smtClean="0"/>
            <a:t>· 8.7.2 Integrazione e consolidamento della rete </a:t>
          </a:r>
          <a:r>
            <a:rPr lang="it-IT" sz="1100" kern="1200" dirty="0" err="1" smtClean="0"/>
            <a:t>Eures</a:t>
          </a:r>
          <a:r>
            <a:rPr lang="it-IT" sz="1100" kern="1200" dirty="0" smtClean="0"/>
            <a:t> all’interno dei servizi per il lavoro e azioni integrate per la mobilita transnazionale e nazionale</a:t>
          </a:r>
          <a:endParaRPr lang="it-IT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100" kern="1200" dirty="0" smtClean="0"/>
            <a:t>· 8.7.4 Potenziamento del raccordo con gli altri operatori del mercato del lavoro con particolare riguardo a quelli di natura pubblica (scuole, università, camere di commercio, comuni)</a:t>
          </a:r>
          <a:endParaRPr lang="it-IT" sz="1100" kern="1200" dirty="0"/>
        </a:p>
      </dsp:txBody>
      <dsp:txXfrm rot="-5400000">
        <a:off x="2775559" y="3222067"/>
        <a:ext cx="5691430" cy="1174220"/>
      </dsp:txXfrm>
    </dsp:sp>
    <dsp:sp modelId="{A63ADCBC-C0A1-405A-B2E8-EADB78EF643B}">
      <dsp:nvSpPr>
        <dsp:cNvPr id="0" name=""/>
        <dsp:cNvSpPr/>
      </dsp:nvSpPr>
      <dsp:spPr>
        <a:xfrm>
          <a:off x="443417" y="3158992"/>
          <a:ext cx="2294014" cy="1301639"/>
        </a:xfrm>
        <a:prstGeom prst="roundRect">
          <a:avLst/>
        </a:prstGeom>
        <a:solidFill>
          <a:srgbClr val="C0634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200" kern="1200" dirty="0" smtClean="0"/>
            <a:t>Azioni</a:t>
          </a:r>
          <a:endParaRPr lang="it-IT" sz="2200" kern="1200" dirty="0"/>
        </a:p>
      </dsp:txBody>
      <dsp:txXfrm>
        <a:off x="506958" y="3222533"/>
        <a:ext cx="2166932" cy="117455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968295-2C26-4ADF-AAE7-67F5E939FDFB}">
      <dsp:nvSpPr>
        <dsp:cNvPr id="0" name=""/>
        <dsp:cNvSpPr/>
      </dsp:nvSpPr>
      <dsp:spPr>
        <a:xfrm rot="5400000">
          <a:off x="5292113" y="-2420537"/>
          <a:ext cx="731865" cy="576000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57150" lvl="1" indent="-57150" algn="just" defTabSz="488950" eaLnBrk="1" latinLnBrk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100" kern="1200" dirty="0" smtClean="0"/>
            <a:t> </a:t>
          </a:r>
          <a:r>
            <a:rPr lang="it-IT" sz="1300" kern="1200" dirty="0" smtClean="0"/>
            <a:t>Asse I – Occupazione del PO FSE Sicilia 2014-2020 </a:t>
          </a:r>
        </a:p>
      </dsp:txBody>
      <dsp:txXfrm rot="-5400000">
        <a:off x="2778046" y="129257"/>
        <a:ext cx="5724273" cy="660411"/>
      </dsp:txXfrm>
    </dsp:sp>
    <dsp:sp modelId="{98772EA3-BA5C-451F-918B-AA1AC69B52A6}">
      <dsp:nvSpPr>
        <dsp:cNvPr id="0" name=""/>
        <dsp:cNvSpPr/>
      </dsp:nvSpPr>
      <dsp:spPr>
        <a:xfrm>
          <a:off x="434230" y="2046"/>
          <a:ext cx="2343816" cy="914832"/>
        </a:xfrm>
        <a:prstGeom prst="roundRect">
          <a:avLst/>
        </a:prstGeom>
        <a:solidFill>
          <a:srgbClr val="C0634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lvl="0" algn="ctr" defTabSz="97790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200" kern="1200" dirty="0" smtClean="0"/>
            <a:t>Asse</a:t>
          </a:r>
          <a:r>
            <a:rPr lang="it-IT" sz="1800" kern="1200" dirty="0" smtClean="0"/>
            <a:t> </a:t>
          </a:r>
        </a:p>
      </dsp:txBody>
      <dsp:txXfrm>
        <a:off x="478888" y="46704"/>
        <a:ext cx="2254500" cy="825516"/>
      </dsp:txXfrm>
    </dsp:sp>
    <dsp:sp modelId="{7F06DAAC-5AF8-499A-A1AA-770EFBCD99CD}">
      <dsp:nvSpPr>
        <dsp:cNvPr id="0" name=""/>
        <dsp:cNvSpPr/>
      </dsp:nvSpPr>
      <dsp:spPr>
        <a:xfrm rot="5400000">
          <a:off x="5068767" y="-1292111"/>
          <a:ext cx="1142588" cy="575437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just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300" kern="1200" dirty="0" smtClean="0"/>
            <a:t> 8.i L'accesso all'occupazione per le persone in cerca di lavoro e inattive, compresi i disoccupati di lunga durata e le persone che si trovano ai margini del mercato del lavoro, anche attraverso iniziative locali per l'occupazione e il sostegno alla mobilità </a:t>
          </a:r>
          <a:endParaRPr lang="it-IT" sz="1300" kern="1200" dirty="0"/>
        </a:p>
      </dsp:txBody>
      <dsp:txXfrm rot="-5400000">
        <a:off x="2762874" y="1069559"/>
        <a:ext cx="5698598" cy="1031034"/>
      </dsp:txXfrm>
    </dsp:sp>
    <dsp:sp modelId="{2D985A49-4595-4C0F-A9F2-89A525002045}">
      <dsp:nvSpPr>
        <dsp:cNvPr id="0" name=""/>
        <dsp:cNvSpPr/>
      </dsp:nvSpPr>
      <dsp:spPr>
        <a:xfrm>
          <a:off x="434230" y="962620"/>
          <a:ext cx="2328644" cy="1244912"/>
        </a:xfrm>
        <a:prstGeom prst="roundRect">
          <a:avLst/>
        </a:prstGeom>
        <a:solidFill>
          <a:srgbClr val="C0634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lvl="0" algn="ctr" defTabSz="97790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200" kern="1200" dirty="0" smtClean="0"/>
            <a:t>Priorità di investimento</a:t>
          </a:r>
        </a:p>
      </dsp:txBody>
      <dsp:txXfrm>
        <a:off x="495002" y="1023392"/>
        <a:ext cx="2207100" cy="1123368"/>
      </dsp:txXfrm>
    </dsp:sp>
    <dsp:sp modelId="{256FB4F0-D01F-4314-A905-B6872AC54E19}">
      <dsp:nvSpPr>
        <dsp:cNvPr id="0" name=""/>
        <dsp:cNvSpPr/>
      </dsp:nvSpPr>
      <dsp:spPr>
        <a:xfrm rot="5400000">
          <a:off x="5121566" y="-21059"/>
          <a:ext cx="1062756" cy="575437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just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300" kern="1200" dirty="0" smtClean="0"/>
            <a:t> 8.5 Favorire l’inserimento lavorativo e l’occupazione dei disoccupati di lunga durata e dei soggetti con maggiore difficoltà di inserimento lavorativo, nonché il sostegno delle persone a rischio di disoccupazione di lunga durata</a:t>
          </a:r>
          <a:endParaRPr lang="it-IT" sz="1300" kern="1200" dirty="0"/>
        </a:p>
      </dsp:txBody>
      <dsp:txXfrm rot="-5400000">
        <a:off x="2775757" y="2376630"/>
        <a:ext cx="5702496" cy="958998"/>
      </dsp:txXfrm>
    </dsp:sp>
    <dsp:sp modelId="{D7EB1B67-B2A7-4032-8134-D62ADF37C127}">
      <dsp:nvSpPr>
        <dsp:cNvPr id="0" name=""/>
        <dsp:cNvSpPr/>
      </dsp:nvSpPr>
      <dsp:spPr>
        <a:xfrm>
          <a:off x="398955" y="2279493"/>
          <a:ext cx="2341527" cy="1230458"/>
        </a:xfrm>
        <a:prstGeom prst="roundRect">
          <a:avLst/>
        </a:prstGeom>
        <a:solidFill>
          <a:srgbClr val="C0634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lvl="0" algn="ctr" defTabSz="97790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200" kern="1200" dirty="0" smtClean="0"/>
            <a:t>Obiettivo specifico</a:t>
          </a:r>
        </a:p>
      </dsp:txBody>
      <dsp:txXfrm>
        <a:off x="459021" y="2339559"/>
        <a:ext cx="2221395" cy="1110326"/>
      </dsp:txXfrm>
    </dsp:sp>
    <dsp:sp modelId="{CF36AE07-5D31-44A1-AFBE-D99A1C7EF841}">
      <dsp:nvSpPr>
        <dsp:cNvPr id="0" name=""/>
        <dsp:cNvSpPr/>
      </dsp:nvSpPr>
      <dsp:spPr>
        <a:xfrm rot="5400000">
          <a:off x="5185993" y="1154778"/>
          <a:ext cx="1004983" cy="575437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just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300" kern="1200" dirty="0" smtClean="0"/>
            <a:t> 8.5.1 Misure di politica attiva con particolare attenzione ai settori che offrono maggiori prospettive di crescita;</a:t>
          </a:r>
          <a:endParaRPr lang="it-IT" sz="1300" kern="1200" dirty="0"/>
        </a:p>
        <a:p>
          <a:pPr marL="114300" lvl="1" indent="-114300" algn="just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300" kern="1200" dirty="0" smtClean="0"/>
            <a:t> 8.5.3 Percorsi di sostegno alla creazione d’impresa e al lavoro autonomo</a:t>
          </a:r>
          <a:endParaRPr lang="it-IT" sz="1300" kern="1200" dirty="0"/>
        </a:p>
      </dsp:txBody>
      <dsp:txXfrm rot="-5400000">
        <a:off x="2811298" y="3578533"/>
        <a:ext cx="5705316" cy="906865"/>
      </dsp:txXfrm>
    </dsp:sp>
    <dsp:sp modelId="{A63ADCBC-C0A1-405A-B2E8-EADB78EF643B}">
      <dsp:nvSpPr>
        <dsp:cNvPr id="0" name=""/>
        <dsp:cNvSpPr/>
      </dsp:nvSpPr>
      <dsp:spPr>
        <a:xfrm>
          <a:off x="396021" y="3559994"/>
          <a:ext cx="2377164" cy="914832"/>
        </a:xfrm>
        <a:prstGeom prst="roundRect">
          <a:avLst/>
        </a:prstGeom>
        <a:solidFill>
          <a:srgbClr val="C0634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200" kern="1200" dirty="0" smtClean="0"/>
            <a:t>Azioni</a:t>
          </a:r>
          <a:endParaRPr lang="it-IT" sz="2200" kern="1200" dirty="0"/>
        </a:p>
      </dsp:txBody>
      <dsp:txXfrm>
        <a:off x="440679" y="3604652"/>
        <a:ext cx="2287848" cy="82551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968295-2C26-4ADF-AAE7-67F5E939FDFB}">
      <dsp:nvSpPr>
        <dsp:cNvPr id="0" name=""/>
        <dsp:cNvSpPr/>
      </dsp:nvSpPr>
      <dsp:spPr>
        <a:xfrm rot="5400000">
          <a:off x="5399043" y="-2537351"/>
          <a:ext cx="545728" cy="576000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57150" lvl="1" indent="-57150" algn="just" defTabSz="488950" eaLnBrk="1" latinLnBrk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100" kern="1200" dirty="0" smtClean="0"/>
            <a:t> </a:t>
          </a:r>
          <a:r>
            <a:rPr lang="it-IT" sz="1300" kern="1200" dirty="0" smtClean="0"/>
            <a:t>Asse I – Occupazione del PO FSE Sicilia 2014-2020 </a:t>
          </a:r>
        </a:p>
      </dsp:txBody>
      <dsp:txXfrm rot="-5400000">
        <a:off x="2791907" y="96425"/>
        <a:ext cx="5733360" cy="492448"/>
      </dsp:txXfrm>
    </dsp:sp>
    <dsp:sp modelId="{98772EA3-BA5C-451F-918B-AA1AC69B52A6}">
      <dsp:nvSpPr>
        <dsp:cNvPr id="0" name=""/>
        <dsp:cNvSpPr/>
      </dsp:nvSpPr>
      <dsp:spPr>
        <a:xfrm>
          <a:off x="448091" y="1568"/>
          <a:ext cx="2343816" cy="682160"/>
        </a:xfrm>
        <a:prstGeom prst="roundRect">
          <a:avLst/>
        </a:prstGeom>
        <a:solidFill>
          <a:srgbClr val="C0634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lvl="0" algn="ctr" defTabSz="97790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200" kern="1200" dirty="0" smtClean="0"/>
            <a:t>Asse</a:t>
          </a:r>
          <a:r>
            <a:rPr lang="it-IT" sz="1800" kern="1200" dirty="0" smtClean="0"/>
            <a:t> </a:t>
          </a:r>
        </a:p>
      </dsp:txBody>
      <dsp:txXfrm>
        <a:off x="481391" y="34868"/>
        <a:ext cx="2277216" cy="615560"/>
      </dsp:txXfrm>
    </dsp:sp>
    <dsp:sp modelId="{7F06DAAC-5AF8-499A-A1AA-770EFBCD99CD}">
      <dsp:nvSpPr>
        <dsp:cNvPr id="0" name=""/>
        <dsp:cNvSpPr/>
      </dsp:nvSpPr>
      <dsp:spPr>
        <a:xfrm rot="5400000">
          <a:off x="5178397" y="-1642245"/>
          <a:ext cx="1018056" cy="575437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just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300" kern="1200" dirty="0" smtClean="0"/>
            <a:t> 8.ii  Integrazione sostenibile nel mercato del lavoro dei giovani, in particolare quelli che non svolgono attività lavorative, non seguono studi ne formazioni, inclusi i giovani a rischio di esclusione sociale e i giovani delle comunità emarginate, anche attraverso l'attuazione della Garanzia per i Giovani</a:t>
          </a:r>
          <a:endParaRPr lang="it-IT" sz="1300" kern="1200" dirty="0"/>
        </a:p>
      </dsp:txBody>
      <dsp:txXfrm rot="-5400000">
        <a:off x="2810238" y="775611"/>
        <a:ext cx="5704678" cy="918662"/>
      </dsp:txXfrm>
    </dsp:sp>
    <dsp:sp modelId="{2D985A49-4595-4C0F-A9F2-89A525002045}">
      <dsp:nvSpPr>
        <dsp:cNvPr id="0" name=""/>
        <dsp:cNvSpPr/>
      </dsp:nvSpPr>
      <dsp:spPr>
        <a:xfrm>
          <a:off x="448091" y="717836"/>
          <a:ext cx="2328644" cy="1034209"/>
        </a:xfrm>
        <a:prstGeom prst="roundRect">
          <a:avLst/>
        </a:prstGeom>
        <a:solidFill>
          <a:srgbClr val="C0634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lvl="0" algn="ctr" defTabSz="97790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200" kern="1200" dirty="0" smtClean="0"/>
            <a:t>Priorità di investimento</a:t>
          </a:r>
        </a:p>
      </dsp:txBody>
      <dsp:txXfrm>
        <a:off x="498577" y="768322"/>
        <a:ext cx="2227672" cy="933237"/>
      </dsp:txXfrm>
    </dsp:sp>
    <dsp:sp modelId="{256FB4F0-D01F-4314-A905-B6872AC54E19}">
      <dsp:nvSpPr>
        <dsp:cNvPr id="0" name=""/>
        <dsp:cNvSpPr/>
      </dsp:nvSpPr>
      <dsp:spPr>
        <a:xfrm rot="5400000">
          <a:off x="5421938" y="-695797"/>
          <a:ext cx="479897" cy="575437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just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200" kern="1200" dirty="0" smtClean="0"/>
            <a:t> </a:t>
          </a:r>
          <a:r>
            <a:rPr lang="it-IT" sz="1300" kern="1200" dirty="0" smtClean="0"/>
            <a:t>8.1 Aumentare l'occupazione dei giovani</a:t>
          </a:r>
          <a:endParaRPr lang="it-IT" sz="1300" kern="1200" dirty="0"/>
        </a:p>
      </dsp:txBody>
      <dsp:txXfrm rot="-5400000">
        <a:off x="2784700" y="1964868"/>
        <a:ext cx="5730948" cy="433043"/>
      </dsp:txXfrm>
    </dsp:sp>
    <dsp:sp modelId="{D7EB1B67-B2A7-4032-8134-D62ADF37C127}">
      <dsp:nvSpPr>
        <dsp:cNvPr id="0" name=""/>
        <dsp:cNvSpPr/>
      </dsp:nvSpPr>
      <dsp:spPr>
        <a:xfrm>
          <a:off x="471397" y="1785383"/>
          <a:ext cx="2252093" cy="766557"/>
        </a:xfrm>
        <a:prstGeom prst="roundRect">
          <a:avLst/>
        </a:prstGeom>
        <a:solidFill>
          <a:srgbClr val="C0634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lvl="0" algn="ctr" defTabSz="97790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200" kern="1200" dirty="0" smtClean="0"/>
            <a:t>Obiettivo specifico</a:t>
          </a:r>
        </a:p>
      </dsp:txBody>
      <dsp:txXfrm>
        <a:off x="508817" y="1822803"/>
        <a:ext cx="2177253" cy="691717"/>
      </dsp:txXfrm>
    </dsp:sp>
    <dsp:sp modelId="{CF36AE07-5D31-44A1-AFBE-D99A1C7EF841}">
      <dsp:nvSpPr>
        <dsp:cNvPr id="0" name=""/>
        <dsp:cNvSpPr/>
      </dsp:nvSpPr>
      <dsp:spPr>
        <a:xfrm rot="5400000">
          <a:off x="5013299" y="397089"/>
          <a:ext cx="1278335" cy="575437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just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200" kern="1200" dirty="0" smtClean="0"/>
            <a:t>8.1.1 Misure di politica attiva con particolare attenzione ai settori che offrono maggiori prospettive di crescita (ad esempio nell’ambito di: green economy, </a:t>
          </a:r>
          <a:r>
            <a:rPr lang="it-IT" sz="1200" kern="1200" dirty="0" err="1" smtClean="0"/>
            <a:t>blue</a:t>
          </a:r>
          <a:r>
            <a:rPr lang="it-IT" sz="1200" kern="1200" dirty="0" smtClean="0"/>
            <a:t> economy, servizi alla persona, servizi socio-sanitari, valorizzazione del patrimonio culturale, ICT</a:t>
          </a:r>
          <a:endParaRPr lang="it-IT" sz="1200" kern="1200" dirty="0"/>
        </a:p>
        <a:p>
          <a:pPr marL="114300" lvl="1" indent="-114300" algn="just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200" kern="1200" dirty="0" smtClean="0"/>
            <a:t>8.1.7 Percorsi di sostegno (servizi di accompagnamento e/o incentivi) alla creazione d’impresa e al lavoro autonomo, ivi compreso il trasferimento generazionale</a:t>
          </a:r>
          <a:endParaRPr lang="it-IT" sz="1200" kern="1200" dirty="0"/>
        </a:p>
      </dsp:txBody>
      <dsp:txXfrm rot="-5400000">
        <a:off x="2775280" y="2697512"/>
        <a:ext cx="5691972" cy="1153529"/>
      </dsp:txXfrm>
    </dsp:sp>
    <dsp:sp modelId="{A63ADCBC-C0A1-405A-B2E8-EADB78EF643B}">
      <dsp:nvSpPr>
        <dsp:cNvPr id="0" name=""/>
        <dsp:cNvSpPr/>
      </dsp:nvSpPr>
      <dsp:spPr>
        <a:xfrm>
          <a:off x="443373" y="2588388"/>
          <a:ext cx="2293783" cy="1374914"/>
        </a:xfrm>
        <a:prstGeom prst="roundRect">
          <a:avLst/>
        </a:prstGeom>
        <a:solidFill>
          <a:srgbClr val="C0634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200" kern="1200" dirty="0" smtClean="0"/>
            <a:t>Azioni</a:t>
          </a:r>
          <a:endParaRPr lang="it-IT" sz="2200" kern="1200" dirty="0"/>
        </a:p>
      </dsp:txBody>
      <dsp:txXfrm>
        <a:off x="510491" y="2655506"/>
        <a:ext cx="2159547" cy="124067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968295-2C26-4ADF-AAE7-67F5E939FDFB}">
      <dsp:nvSpPr>
        <dsp:cNvPr id="0" name=""/>
        <dsp:cNvSpPr/>
      </dsp:nvSpPr>
      <dsp:spPr>
        <a:xfrm rot="5400000">
          <a:off x="5338350" y="-2478592"/>
          <a:ext cx="639392" cy="576000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57150" lvl="1" indent="-57150" algn="just" defTabSz="488950" eaLnBrk="1" latinLnBrk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100" kern="1200" dirty="0" smtClean="0"/>
            <a:t> </a:t>
          </a:r>
          <a:r>
            <a:rPr lang="it-IT" sz="1300" kern="1200" dirty="0" smtClean="0"/>
            <a:t>Asse I – Occupazione del PO FSE Sicilia 2014-2020 </a:t>
          </a:r>
        </a:p>
      </dsp:txBody>
      <dsp:txXfrm rot="-5400000">
        <a:off x="2778047" y="112924"/>
        <a:ext cx="5728787" cy="576966"/>
      </dsp:txXfrm>
    </dsp:sp>
    <dsp:sp modelId="{98772EA3-BA5C-451F-918B-AA1AC69B52A6}">
      <dsp:nvSpPr>
        <dsp:cNvPr id="0" name=""/>
        <dsp:cNvSpPr/>
      </dsp:nvSpPr>
      <dsp:spPr>
        <a:xfrm>
          <a:off x="434230" y="1787"/>
          <a:ext cx="2343816" cy="7992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lvl="0" algn="ctr" defTabSz="97790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200" kern="1200" dirty="0" smtClean="0"/>
            <a:t>Asse</a:t>
          </a:r>
          <a:r>
            <a:rPr lang="it-IT" sz="1800" kern="1200" dirty="0" smtClean="0"/>
            <a:t> </a:t>
          </a:r>
        </a:p>
      </dsp:txBody>
      <dsp:txXfrm>
        <a:off x="473246" y="40803"/>
        <a:ext cx="2265784" cy="721208"/>
      </dsp:txXfrm>
    </dsp:sp>
    <dsp:sp modelId="{7F06DAAC-5AF8-499A-A1AA-770EFBCD99CD}">
      <dsp:nvSpPr>
        <dsp:cNvPr id="0" name=""/>
        <dsp:cNvSpPr/>
      </dsp:nvSpPr>
      <dsp:spPr>
        <a:xfrm rot="5400000">
          <a:off x="5140952" y="-1492390"/>
          <a:ext cx="998219" cy="575437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just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300" kern="1200" dirty="0" smtClean="0"/>
            <a:t> 8.i L'accesso all'occupazione per le persone in cerca di lavoro e inattive, compresi i disoccupati di lunga durata e le persone che si trovano ai margini del mercato del lavoro, anche attraverso iniziative locali per l'occupazione e il sostegno alla mobilità </a:t>
          </a:r>
          <a:endParaRPr lang="it-IT" sz="1300" kern="1200" dirty="0"/>
        </a:p>
      </dsp:txBody>
      <dsp:txXfrm rot="-5400000">
        <a:off x="2762875" y="934416"/>
        <a:ext cx="5705646" cy="900761"/>
      </dsp:txXfrm>
    </dsp:sp>
    <dsp:sp modelId="{2D985A49-4595-4C0F-A9F2-89A525002045}">
      <dsp:nvSpPr>
        <dsp:cNvPr id="0" name=""/>
        <dsp:cNvSpPr/>
      </dsp:nvSpPr>
      <dsp:spPr>
        <a:xfrm>
          <a:off x="434230" y="840990"/>
          <a:ext cx="2328644" cy="108761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lvl="0" algn="ctr" defTabSz="97790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200" kern="1200" dirty="0" smtClean="0"/>
            <a:t>Priorità di investimento</a:t>
          </a:r>
        </a:p>
      </dsp:txBody>
      <dsp:txXfrm>
        <a:off x="487323" y="894083"/>
        <a:ext cx="2222458" cy="981428"/>
      </dsp:txXfrm>
    </dsp:sp>
    <dsp:sp modelId="{256FB4F0-D01F-4314-A905-B6872AC54E19}">
      <dsp:nvSpPr>
        <dsp:cNvPr id="0" name=""/>
        <dsp:cNvSpPr/>
      </dsp:nvSpPr>
      <dsp:spPr>
        <a:xfrm rot="5400000">
          <a:off x="5188707" y="-381940"/>
          <a:ext cx="928474" cy="575437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just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300" kern="1200" dirty="0" smtClean="0"/>
            <a:t> 8.5 Favorire l’inserimento lavorativo e l’occupazione dei disoccupati di lunga durata e dei soggetti con maggiore difficoltà di inserimento lavorativo, nonché il sostegno delle persone a rischio di disoccupazione di lunga durata</a:t>
          </a:r>
          <a:endParaRPr lang="it-IT" sz="1300" kern="1200" dirty="0"/>
        </a:p>
      </dsp:txBody>
      <dsp:txXfrm rot="-5400000">
        <a:off x="2775757" y="2076334"/>
        <a:ext cx="5709051" cy="837826"/>
      </dsp:txXfrm>
    </dsp:sp>
    <dsp:sp modelId="{D7EB1B67-B2A7-4032-8134-D62ADF37C127}">
      <dsp:nvSpPr>
        <dsp:cNvPr id="0" name=""/>
        <dsp:cNvSpPr/>
      </dsp:nvSpPr>
      <dsp:spPr>
        <a:xfrm>
          <a:off x="398955" y="1991472"/>
          <a:ext cx="2341527" cy="107498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lvl="0" algn="ctr" defTabSz="97790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200" kern="1200" dirty="0" smtClean="0"/>
            <a:t>Obiettivo specifico</a:t>
          </a:r>
        </a:p>
      </dsp:txBody>
      <dsp:txXfrm>
        <a:off x="451431" y="2043948"/>
        <a:ext cx="2236575" cy="970034"/>
      </dsp:txXfrm>
    </dsp:sp>
    <dsp:sp modelId="{CF36AE07-5D31-44A1-AFBE-D99A1C7EF841}">
      <dsp:nvSpPr>
        <dsp:cNvPr id="0" name=""/>
        <dsp:cNvSpPr/>
      </dsp:nvSpPr>
      <dsp:spPr>
        <a:xfrm rot="5400000">
          <a:off x="5249484" y="645327"/>
          <a:ext cx="878000" cy="575437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just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300" kern="1200" dirty="0" smtClean="0"/>
            <a:t> 8.5.1 Misure di politica attiva con particolare attenzione ai settori che offrono maggiori prospettive di crescita;</a:t>
          </a:r>
          <a:endParaRPr lang="it-IT" sz="1300" kern="1200" dirty="0"/>
        </a:p>
      </dsp:txBody>
      <dsp:txXfrm rot="-5400000">
        <a:off x="2811297" y="3126374"/>
        <a:ext cx="5711515" cy="792280"/>
      </dsp:txXfrm>
    </dsp:sp>
    <dsp:sp modelId="{A63ADCBC-C0A1-405A-B2E8-EADB78EF643B}">
      <dsp:nvSpPr>
        <dsp:cNvPr id="0" name=""/>
        <dsp:cNvSpPr/>
      </dsp:nvSpPr>
      <dsp:spPr>
        <a:xfrm>
          <a:off x="396021" y="3110178"/>
          <a:ext cx="2377164" cy="7992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200" kern="1200" smtClean="0"/>
            <a:t>Azione</a:t>
          </a:r>
          <a:endParaRPr lang="it-IT" sz="2200" kern="1200" dirty="0"/>
        </a:p>
      </dsp:txBody>
      <dsp:txXfrm>
        <a:off x="435037" y="3149194"/>
        <a:ext cx="2299132" cy="72120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968295-2C26-4ADF-AAE7-67F5E939FDFB}">
      <dsp:nvSpPr>
        <dsp:cNvPr id="0" name=""/>
        <dsp:cNvSpPr/>
      </dsp:nvSpPr>
      <dsp:spPr>
        <a:xfrm rot="5400000">
          <a:off x="5067352" y="-3423734"/>
          <a:ext cx="408379" cy="7303753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57150" lvl="1" indent="-57150" algn="just" defTabSz="488950" eaLnBrk="1" latinLnBrk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100" kern="1200" dirty="0" smtClean="0"/>
            <a:t> </a:t>
          </a:r>
          <a:r>
            <a:rPr lang="it-IT" sz="1300" kern="1200" dirty="0" smtClean="0"/>
            <a:t>Asse 1 – Occupazione del PO FSE Sicilia 2014-2020 </a:t>
          </a:r>
        </a:p>
      </dsp:txBody>
      <dsp:txXfrm rot="-5400000">
        <a:off x="1619666" y="43887"/>
        <a:ext cx="7283818" cy="368509"/>
      </dsp:txXfrm>
    </dsp:sp>
    <dsp:sp modelId="{98772EA3-BA5C-451F-918B-AA1AC69B52A6}">
      <dsp:nvSpPr>
        <dsp:cNvPr id="0" name=""/>
        <dsp:cNvSpPr/>
      </dsp:nvSpPr>
      <dsp:spPr>
        <a:xfrm>
          <a:off x="0" y="0"/>
          <a:ext cx="1691995" cy="48656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lvl="0" algn="ctr" defTabSz="84455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900" kern="1200" dirty="0" smtClean="0"/>
            <a:t>Asse</a:t>
          </a:r>
          <a:r>
            <a:rPr lang="it-IT" sz="1400" kern="1200" dirty="0" smtClean="0"/>
            <a:t> </a:t>
          </a:r>
        </a:p>
      </dsp:txBody>
      <dsp:txXfrm>
        <a:off x="23752" y="23752"/>
        <a:ext cx="1644491" cy="439061"/>
      </dsp:txXfrm>
    </dsp:sp>
    <dsp:sp modelId="{7F06DAAC-5AF8-499A-A1AA-770EFBCD99CD}">
      <dsp:nvSpPr>
        <dsp:cNvPr id="0" name=""/>
        <dsp:cNvSpPr/>
      </dsp:nvSpPr>
      <dsp:spPr>
        <a:xfrm rot="5400000">
          <a:off x="4660168" y="-2546106"/>
          <a:ext cx="1251774" cy="7332736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just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200" kern="1200" dirty="0" smtClean="0">
              <a:solidFill>
                <a:schemeClr val="tx1"/>
              </a:solidFill>
            </a:rPr>
            <a:t>8.i) Accesso all'occupazione per le persone alla ricerca di lavoro e inattive, compresi i disoccupati di lunga durata e le persone che si trovano ai margini del mercato del lavoro, anche attraverso iniziative locali per l’occupazione e il sostegno alla mobilità professionale.</a:t>
          </a:r>
          <a:endParaRPr lang="it-IT" sz="1200" kern="1200" dirty="0">
            <a:solidFill>
              <a:schemeClr val="tx1"/>
            </a:solidFill>
          </a:endParaRPr>
        </a:p>
        <a:p>
          <a:pPr marL="114300" lvl="1" indent="-114300" algn="just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200" kern="1200" dirty="0" smtClean="0">
              <a:solidFill>
                <a:schemeClr val="tx1"/>
              </a:solidFill>
            </a:rPr>
            <a:t>8.ii) Integrazione sostenibile nel mercato del lavoro dei giovani, in particolare quelli che non svolgono attività lavorative, non seguono studi né formazioni, inclusi i giovani a rischio di esclusione sociale e i giovani delle comunità emarginate, anche attraverso l'attuazione della garanzia per i giovani</a:t>
          </a:r>
        </a:p>
      </dsp:txBody>
      <dsp:txXfrm rot="-5400000">
        <a:off x="1619688" y="555481"/>
        <a:ext cx="7271629" cy="1129560"/>
      </dsp:txXfrm>
    </dsp:sp>
    <dsp:sp modelId="{2D985A49-4595-4C0F-A9F2-89A525002045}">
      <dsp:nvSpPr>
        <dsp:cNvPr id="0" name=""/>
        <dsp:cNvSpPr/>
      </dsp:nvSpPr>
      <dsp:spPr>
        <a:xfrm>
          <a:off x="0" y="500669"/>
          <a:ext cx="1667009" cy="121006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kern="1200" dirty="0" smtClean="0"/>
            <a:t>Priorità di investimento</a:t>
          </a:r>
        </a:p>
      </dsp:txBody>
      <dsp:txXfrm>
        <a:off x="59071" y="559740"/>
        <a:ext cx="1548867" cy="1091924"/>
      </dsp:txXfrm>
    </dsp:sp>
    <dsp:sp modelId="{256FB4F0-D01F-4314-A905-B6872AC54E19}">
      <dsp:nvSpPr>
        <dsp:cNvPr id="0" name=""/>
        <dsp:cNvSpPr/>
      </dsp:nvSpPr>
      <dsp:spPr>
        <a:xfrm rot="5400000">
          <a:off x="4955574" y="-1442412"/>
          <a:ext cx="763359" cy="7325491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just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200" kern="1200" dirty="0" smtClean="0"/>
            <a:t>8.1 Aumentare l’occupazione dei giovani</a:t>
          </a:r>
          <a:endParaRPr lang="it-IT" sz="1200" kern="1200" dirty="0"/>
        </a:p>
        <a:p>
          <a:pPr marL="114300" lvl="1" indent="-114300" algn="just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200" kern="1200" dirty="0" smtClean="0"/>
            <a:t>8.5 Ridurre il numero dei disoccupati di lunga durata e sostenere adeguatamente le persone a rischio di disoccupazione di lunga durata.</a:t>
          </a:r>
          <a:endParaRPr lang="it-IT" sz="1200" kern="1200" dirty="0"/>
        </a:p>
      </dsp:txBody>
      <dsp:txXfrm rot="-5400000">
        <a:off x="1674508" y="1875918"/>
        <a:ext cx="7288227" cy="688831"/>
      </dsp:txXfrm>
    </dsp:sp>
    <dsp:sp modelId="{D7EB1B67-B2A7-4032-8134-D62ADF37C127}">
      <dsp:nvSpPr>
        <dsp:cNvPr id="0" name=""/>
        <dsp:cNvSpPr/>
      </dsp:nvSpPr>
      <dsp:spPr>
        <a:xfrm>
          <a:off x="0" y="1805038"/>
          <a:ext cx="1668337" cy="84654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kern="1200" dirty="0" smtClean="0"/>
            <a:t>Obiettivi specifici</a:t>
          </a:r>
        </a:p>
      </dsp:txBody>
      <dsp:txXfrm>
        <a:off x="41325" y="1846363"/>
        <a:ext cx="1585687" cy="763895"/>
      </dsp:txXfrm>
    </dsp:sp>
    <dsp:sp modelId="{CF36AE07-5D31-44A1-AFBE-D99A1C7EF841}">
      <dsp:nvSpPr>
        <dsp:cNvPr id="0" name=""/>
        <dsp:cNvSpPr/>
      </dsp:nvSpPr>
      <dsp:spPr>
        <a:xfrm rot="5400000">
          <a:off x="4663808" y="-244859"/>
          <a:ext cx="1245778" cy="7334021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just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200" b="0" kern="1200" dirty="0" smtClean="0"/>
            <a:t> 8.1.1 Misure di politica attiva con particolare attenzione ai settori che offrono maggiori prospettive di crescita (ad esempio nell’ambito di: green economy, blue economy, servizi alla persona, servizi socio-sanitari, valorizzazione del patrimonio culturale, ICT)</a:t>
          </a:r>
          <a:endParaRPr lang="it-IT" sz="1200" kern="1200" dirty="0"/>
        </a:p>
        <a:p>
          <a:pPr marL="114300" lvl="1" indent="-114300" algn="just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200" b="0" kern="1200" dirty="0" smtClean="0"/>
            <a:t>8.1.7 Percorsi di sostegno (servizi di accompagnamento e/o incentivi) alla creazione d’impresa e al lavoro autonomo, ivi compreso il trasferimento generazionale</a:t>
          </a:r>
        </a:p>
        <a:p>
          <a:pPr marL="114300" lvl="1" indent="-114300" algn="just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200" b="0" kern="1200" dirty="0" smtClean="0"/>
            <a:t>8.5.1 Misure di politica attiva con particolare attenzione ai settori che offrono maggiori prospettive di crescita</a:t>
          </a:r>
        </a:p>
      </dsp:txBody>
      <dsp:txXfrm rot="-5400000">
        <a:off x="1619687" y="2860076"/>
        <a:ext cx="7273207" cy="1124150"/>
      </dsp:txXfrm>
    </dsp:sp>
    <dsp:sp modelId="{A63ADCBC-C0A1-405A-B2E8-EADB78EF643B}">
      <dsp:nvSpPr>
        <dsp:cNvPr id="0" name=""/>
        <dsp:cNvSpPr/>
      </dsp:nvSpPr>
      <dsp:spPr>
        <a:xfrm>
          <a:off x="100" y="2692123"/>
          <a:ext cx="1665778" cy="146005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900" kern="1200" dirty="0" smtClean="0"/>
            <a:t>Azioni</a:t>
          </a:r>
          <a:endParaRPr lang="it-IT" sz="1900" kern="1200" dirty="0"/>
        </a:p>
      </dsp:txBody>
      <dsp:txXfrm>
        <a:off x="71374" y="2763397"/>
        <a:ext cx="1523230" cy="13175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1175"/>
          </a:xfrm>
          <a:prstGeom prst="rect">
            <a:avLst/>
          </a:prstGeom>
        </p:spPr>
        <p:txBody>
          <a:bodyPr vert="horz" lIns="94640" tIns="47320" rIns="94640" bIns="47320" rtlCol="0"/>
          <a:lstStyle>
            <a:lvl1pPr algn="l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4022725" y="0"/>
            <a:ext cx="3078163" cy="511175"/>
          </a:xfrm>
          <a:prstGeom prst="rect">
            <a:avLst/>
          </a:prstGeom>
        </p:spPr>
        <p:txBody>
          <a:bodyPr vert="horz" lIns="94640" tIns="47320" rIns="94640" bIns="47320" rtlCol="0"/>
          <a:lstStyle>
            <a:lvl1pPr algn="r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114F1700-DD39-4C89-BBEA-C84071567B07}" type="datetimeFigureOut">
              <a:rPr lang="it-IT"/>
              <a:pPr>
                <a:defRPr/>
              </a:pPr>
              <a:t>24/06/2019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8163" cy="511175"/>
          </a:xfrm>
          <a:prstGeom prst="rect">
            <a:avLst/>
          </a:prstGeom>
        </p:spPr>
        <p:txBody>
          <a:bodyPr vert="horz" lIns="94640" tIns="47320" rIns="94640" bIns="47320" rtlCol="0" anchor="b"/>
          <a:lstStyle>
            <a:lvl1pPr algn="l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4022725" y="9721850"/>
            <a:ext cx="3078163" cy="511175"/>
          </a:xfrm>
          <a:prstGeom prst="rect">
            <a:avLst/>
          </a:prstGeom>
        </p:spPr>
        <p:txBody>
          <a:bodyPr vert="horz" wrap="square" lIns="94640" tIns="47320" rIns="94640" bIns="473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3CBB6EFE-F9EF-4AB7-95EE-5AD9D9C7446F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909192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1175"/>
          </a:xfrm>
          <a:prstGeom prst="rect">
            <a:avLst/>
          </a:prstGeom>
        </p:spPr>
        <p:txBody>
          <a:bodyPr vert="horz" lIns="94640" tIns="47320" rIns="94640" bIns="47320" rtlCol="0"/>
          <a:lstStyle>
            <a:lvl1pPr algn="l" eaLnBrk="1" hangingPunct="1">
              <a:defRPr sz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4022725" y="0"/>
            <a:ext cx="3078163" cy="511175"/>
          </a:xfrm>
          <a:prstGeom prst="rect">
            <a:avLst/>
          </a:prstGeom>
        </p:spPr>
        <p:txBody>
          <a:bodyPr vert="horz" lIns="94640" tIns="47320" rIns="94640" bIns="47320" rtlCol="0"/>
          <a:lstStyle>
            <a:lvl1pPr algn="r" eaLnBrk="1" hangingPunct="1">
              <a:defRPr sz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889329F9-7CE1-4457-9B10-F49654DB08E1}" type="datetimeFigureOut">
              <a:rPr lang="it-IT"/>
              <a:pPr>
                <a:defRPr/>
              </a:pPr>
              <a:t>24/06/2019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93775" y="768350"/>
            <a:ext cx="5116513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640" tIns="47320" rIns="94640" bIns="47320" rtlCol="0" anchor="ctr"/>
          <a:lstStyle/>
          <a:p>
            <a:pPr lvl="0"/>
            <a:endParaRPr lang="it-IT" noProof="0" smtClean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711200" y="4860925"/>
            <a:ext cx="5680075" cy="4605338"/>
          </a:xfrm>
          <a:prstGeom prst="rect">
            <a:avLst/>
          </a:prstGeom>
        </p:spPr>
        <p:txBody>
          <a:bodyPr vert="horz" lIns="94640" tIns="47320" rIns="94640" bIns="47320" rtlCol="0">
            <a:normAutofit/>
          </a:bodyPr>
          <a:lstStyle/>
          <a:p>
            <a:pPr lvl="0"/>
            <a:r>
              <a:rPr lang="it-IT" noProof="0" smtClean="0"/>
              <a:t>Fare clic per modificare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1175"/>
          </a:xfrm>
          <a:prstGeom prst="rect">
            <a:avLst/>
          </a:prstGeom>
        </p:spPr>
        <p:txBody>
          <a:bodyPr vert="horz" lIns="94640" tIns="47320" rIns="94640" bIns="47320" rtlCol="0" anchor="b"/>
          <a:lstStyle>
            <a:lvl1pPr algn="l" eaLnBrk="1" hangingPunct="1">
              <a:defRPr sz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4022725" y="9721850"/>
            <a:ext cx="3078163" cy="511175"/>
          </a:xfrm>
          <a:prstGeom prst="rect">
            <a:avLst/>
          </a:prstGeom>
        </p:spPr>
        <p:txBody>
          <a:bodyPr vert="horz" wrap="square" lIns="94640" tIns="47320" rIns="94640" bIns="473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fld id="{0851DE94-9CCA-41DD-8F71-EF4088537454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9820808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51DE94-9CCA-41DD-8F71-EF4088537454}" type="slidenum">
              <a:rPr lang="it-IT" smtClean="0"/>
              <a:pPr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4674220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51DE94-9CCA-41DD-8F71-EF4088537454}" type="slidenum">
              <a:rPr lang="it-IT" smtClean="0"/>
              <a:pPr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6408903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51DE94-9CCA-41DD-8F71-EF4088537454}" type="slidenum">
              <a:rPr lang="it-IT" smtClean="0"/>
              <a:pPr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6408903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51DE94-9CCA-41DD-8F71-EF4088537454}" type="slidenum">
              <a:rPr lang="it-IT" smtClean="0"/>
              <a:pPr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6408903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51DE94-9CCA-41DD-8F71-EF4088537454}" type="slidenum">
              <a:rPr lang="it-IT" smtClean="0"/>
              <a:pPr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6408903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51DE94-9CCA-41DD-8F71-EF4088537454}" type="slidenum">
              <a:rPr lang="it-IT" smtClean="0"/>
              <a:pPr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6408903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51DE94-9CCA-41DD-8F71-EF4088537454}" type="slidenum">
              <a:rPr lang="it-IT" smtClean="0"/>
              <a:pPr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6408903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51DE94-9CCA-41DD-8F71-EF4088537454}" type="slidenum">
              <a:rPr lang="it-IT" smtClean="0"/>
              <a:pPr/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6408903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51DE94-9CCA-41DD-8F71-EF4088537454}" type="slidenum">
              <a:rPr lang="it-IT" smtClean="0"/>
              <a:pPr/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6408903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51DE94-9CCA-41DD-8F71-EF4088537454}" type="slidenum">
              <a:rPr lang="it-IT" smtClean="0"/>
              <a:pPr/>
              <a:t>19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6408903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51DE94-9CCA-41DD-8F71-EF4088537454}" type="slidenum">
              <a:rPr lang="it-IT" smtClean="0"/>
              <a:pPr/>
              <a:t>20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640890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51DE94-9CCA-41DD-8F71-EF4088537454}" type="slidenum">
              <a:rPr lang="it-IT" smtClean="0"/>
              <a:pPr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4674220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51DE94-9CCA-41DD-8F71-EF4088537454}" type="slidenum">
              <a:rPr lang="it-IT" smtClean="0"/>
              <a:pPr/>
              <a:t>21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6408903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51DE94-9CCA-41DD-8F71-EF4088537454}" type="slidenum">
              <a:rPr lang="it-IT" smtClean="0"/>
              <a:pPr/>
              <a:t>22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103622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51DE94-9CCA-41DD-8F71-EF4088537454}" type="slidenum">
              <a:rPr lang="it-IT" smtClean="0"/>
              <a:pPr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640890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51DE94-9CCA-41DD-8F71-EF4088537454}" type="slidenum">
              <a:rPr lang="it-IT" smtClean="0"/>
              <a:pPr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640890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51DE94-9CCA-41DD-8F71-EF4088537454}" type="slidenum">
              <a:rPr lang="it-IT" smtClean="0"/>
              <a:pPr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640890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51DE94-9CCA-41DD-8F71-EF4088537454}" type="slidenum">
              <a:rPr lang="it-IT" smtClean="0"/>
              <a:pPr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640890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51DE94-9CCA-41DD-8F71-EF4088537454}" type="slidenum">
              <a:rPr lang="it-IT" smtClean="0"/>
              <a:pPr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640890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51DE94-9CCA-41DD-8F71-EF4088537454}" type="slidenum">
              <a:rPr lang="it-IT" smtClean="0"/>
              <a:pPr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640890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51DE94-9CCA-41DD-8F71-EF4088537454}" type="slidenum">
              <a:rPr lang="it-IT" smtClean="0"/>
              <a:pPr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640890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80BC52-ABC3-438B-A95C-E8C33D47DBAA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14DC7C-252A-452C-B5A8-790B9746F271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C39FE2-AB67-4861-9CBE-0A773FEF9AE9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A12B40-A0DA-4D1A-A20A-71BF3E74F813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CB9DC1-3F31-47EF-9E20-ED127150B950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615DA3-959F-4339-9E7B-6722E538E534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107140-921A-437C-BB67-1A9963E306A2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EDB3C7-E48E-4AF5-A1DC-894BB822BFFF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8BDA88-C30B-4615-8AC9-083D9E506EF0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91C5D9-886B-4925-B1A8-8C521E3D2EDC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599BC7-4DBA-49C2-99D6-0CB1EA5002B8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egnaposto tito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lo stile del titolo</a:t>
            </a:r>
          </a:p>
        </p:txBody>
      </p:sp>
      <p:sp>
        <p:nvSpPr>
          <p:cNvPr id="1027" name="Segnaposto tes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stili del testo dello schema</a:t>
            </a:r>
          </a:p>
          <a:p>
            <a:pPr lvl="1"/>
            <a:r>
              <a:rPr lang="it-IT" altLang="it-IT" smtClean="0"/>
              <a:t>Secondo livello</a:t>
            </a:r>
          </a:p>
          <a:p>
            <a:pPr lvl="2"/>
            <a:r>
              <a:rPr lang="it-IT" altLang="it-IT" smtClean="0"/>
              <a:t>Terzo livello</a:t>
            </a:r>
          </a:p>
          <a:p>
            <a:pPr lvl="3"/>
            <a:r>
              <a:rPr lang="it-IT" altLang="it-IT" smtClean="0"/>
              <a:t>Quarto livello</a:t>
            </a:r>
          </a:p>
          <a:p>
            <a:pPr lvl="4"/>
            <a:r>
              <a:rPr lang="it-IT" altLang="it-IT" smtClean="0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E8221748-97DD-4B7C-AEBA-EAC890B1B6F0}" type="slidenum">
              <a:rPr lang="en-GB"/>
              <a:pPr/>
              <a:t>‹N›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3.xml"/><Relationship Id="rId3" Type="http://schemas.openxmlformats.org/officeDocument/2006/relationships/image" Target="../media/image1.png"/><Relationship Id="rId7" Type="http://schemas.openxmlformats.org/officeDocument/2006/relationships/diagramLayout" Target="../diagrams/layout3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3.xml"/><Relationship Id="rId5" Type="http://schemas.openxmlformats.org/officeDocument/2006/relationships/image" Target="../media/image5.png"/><Relationship Id="rId10" Type="http://schemas.microsoft.com/office/2007/relationships/diagramDrawing" Target="../diagrams/drawing3.xml"/><Relationship Id="rId4" Type="http://schemas.openxmlformats.org/officeDocument/2006/relationships/image" Target="../media/image4.emf"/><Relationship Id="rId9" Type="http://schemas.openxmlformats.org/officeDocument/2006/relationships/diagramColors" Target="../diagrams/colors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4.xml"/><Relationship Id="rId3" Type="http://schemas.openxmlformats.org/officeDocument/2006/relationships/image" Target="../media/image1.png"/><Relationship Id="rId7" Type="http://schemas.openxmlformats.org/officeDocument/2006/relationships/diagramLayout" Target="../diagrams/layout4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4.xml"/><Relationship Id="rId5" Type="http://schemas.openxmlformats.org/officeDocument/2006/relationships/image" Target="../media/image5.png"/><Relationship Id="rId10" Type="http://schemas.microsoft.com/office/2007/relationships/diagramDrawing" Target="../diagrams/drawing4.xml"/><Relationship Id="rId4" Type="http://schemas.openxmlformats.org/officeDocument/2006/relationships/image" Target="../media/image4.emf"/><Relationship Id="rId9" Type="http://schemas.openxmlformats.org/officeDocument/2006/relationships/diagramColors" Target="../diagrams/colors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5.xml"/><Relationship Id="rId3" Type="http://schemas.openxmlformats.org/officeDocument/2006/relationships/image" Target="../media/image1.png"/><Relationship Id="rId7" Type="http://schemas.openxmlformats.org/officeDocument/2006/relationships/diagramLayout" Target="../diagrams/layout5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5.xml"/><Relationship Id="rId5" Type="http://schemas.openxmlformats.org/officeDocument/2006/relationships/image" Target="../media/image5.png"/><Relationship Id="rId10" Type="http://schemas.microsoft.com/office/2007/relationships/diagramDrawing" Target="../diagrams/drawing5.xml"/><Relationship Id="rId4" Type="http://schemas.openxmlformats.org/officeDocument/2006/relationships/image" Target="../media/image4.emf"/><Relationship Id="rId9" Type="http://schemas.openxmlformats.org/officeDocument/2006/relationships/diagramColors" Target="../diagrams/colors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6.xml"/><Relationship Id="rId3" Type="http://schemas.openxmlformats.org/officeDocument/2006/relationships/image" Target="../media/image1.png"/><Relationship Id="rId7" Type="http://schemas.openxmlformats.org/officeDocument/2006/relationships/diagramLayout" Target="../diagrams/layout6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6.xml"/><Relationship Id="rId5" Type="http://schemas.openxmlformats.org/officeDocument/2006/relationships/image" Target="../media/image5.png"/><Relationship Id="rId10" Type="http://schemas.microsoft.com/office/2007/relationships/diagramDrawing" Target="../diagrams/drawing6.xml"/><Relationship Id="rId4" Type="http://schemas.openxmlformats.org/officeDocument/2006/relationships/image" Target="../media/image4.emf"/><Relationship Id="rId9" Type="http://schemas.openxmlformats.org/officeDocument/2006/relationships/diagramColors" Target="../diagrams/colors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3" Type="http://schemas.openxmlformats.org/officeDocument/2006/relationships/image" Target="../media/image1.png"/><Relationship Id="rId7" Type="http://schemas.openxmlformats.org/officeDocument/2006/relationships/diagramLayout" Target="../diagrams/layou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1.xml"/><Relationship Id="rId5" Type="http://schemas.openxmlformats.org/officeDocument/2006/relationships/image" Target="../media/image5.png"/><Relationship Id="rId10" Type="http://schemas.microsoft.com/office/2007/relationships/diagramDrawing" Target="../diagrams/drawing1.xml"/><Relationship Id="rId4" Type="http://schemas.openxmlformats.org/officeDocument/2006/relationships/image" Target="../media/image4.emf"/><Relationship Id="rId9" Type="http://schemas.openxmlformats.org/officeDocument/2006/relationships/diagramColors" Target="../diagrams/colors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.xml"/><Relationship Id="rId3" Type="http://schemas.openxmlformats.org/officeDocument/2006/relationships/image" Target="../media/image1.png"/><Relationship Id="rId7" Type="http://schemas.openxmlformats.org/officeDocument/2006/relationships/diagramLayout" Target="../diagrams/layout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2.xml"/><Relationship Id="rId5" Type="http://schemas.openxmlformats.org/officeDocument/2006/relationships/image" Target="../media/image5.png"/><Relationship Id="rId10" Type="http://schemas.microsoft.com/office/2007/relationships/diagramDrawing" Target="../diagrams/drawing2.xml"/><Relationship Id="rId4" Type="http://schemas.openxmlformats.org/officeDocument/2006/relationships/image" Target="../media/image4.emf"/><Relationship Id="rId9" Type="http://schemas.openxmlformats.org/officeDocument/2006/relationships/diagramColors" Target="../diagrams/colors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72816"/>
            <a:ext cx="914400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CasellaDiTesto 13"/>
          <p:cNvSpPr txBox="1"/>
          <p:nvPr/>
        </p:nvSpPr>
        <p:spPr>
          <a:xfrm>
            <a:off x="113350" y="1190639"/>
            <a:ext cx="9144000" cy="8525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449263" eaLnBrk="1" hangingPunct="1">
              <a:lnSpc>
                <a:spcPct val="95000"/>
              </a:lnSpc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it-IT" sz="2600" dirty="0" smtClean="0">
                <a:solidFill>
                  <a:srgbClr val="0070C0"/>
                </a:solidFill>
                <a:ea typeface="ＭＳ Ｐゴシック" panose="020B0600070205080204" pitchFamily="34" charset="-128"/>
                <a:cs typeface="Arial" panose="020B0604020202020204" pitchFamily="34" charset="0"/>
              </a:rPr>
              <a:t>Comitato di Sorveglianza del Programma </a:t>
            </a:r>
            <a:r>
              <a:rPr lang="it-IT" sz="2600" dirty="0">
                <a:solidFill>
                  <a:srgbClr val="0070C0"/>
                </a:solidFill>
                <a:ea typeface="ＭＳ Ｐゴシック" panose="020B0600070205080204" pitchFamily="34" charset="-128"/>
                <a:cs typeface="Arial" panose="020B0604020202020204" pitchFamily="34" charset="0"/>
              </a:rPr>
              <a:t>Operativo </a:t>
            </a:r>
            <a:endParaRPr lang="it-IT" sz="2600" dirty="0" smtClean="0">
              <a:solidFill>
                <a:srgbClr val="0070C0"/>
              </a:solidFill>
              <a:ea typeface="ＭＳ Ｐゴシック" panose="020B0600070205080204" pitchFamily="34" charset="-128"/>
              <a:cs typeface="Arial" panose="020B0604020202020204" pitchFamily="34" charset="0"/>
            </a:endParaRPr>
          </a:p>
          <a:p>
            <a:pPr algn="ctr" defTabSz="449263" eaLnBrk="1" hangingPunct="1">
              <a:lnSpc>
                <a:spcPct val="95000"/>
              </a:lnSpc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it-IT" sz="2600" dirty="0" smtClean="0">
                <a:solidFill>
                  <a:srgbClr val="0070C0"/>
                </a:solidFill>
                <a:ea typeface="ＭＳ Ｐゴシック" panose="020B0600070205080204" pitchFamily="34" charset="-128"/>
                <a:cs typeface="Arial" panose="020B0604020202020204" pitchFamily="34" charset="0"/>
              </a:rPr>
              <a:t>FSE Sicilia 2014 – 2020</a:t>
            </a:r>
            <a:endParaRPr lang="it-IT" sz="2600" dirty="0"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403648" y="332656"/>
            <a:ext cx="6279678" cy="106981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CasellaDiTesto 10"/>
          <p:cNvSpPr txBox="1"/>
          <p:nvPr/>
        </p:nvSpPr>
        <p:spPr>
          <a:xfrm>
            <a:off x="0" y="2708920"/>
            <a:ext cx="91440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22</a:t>
            </a:r>
          </a:p>
          <a:p>
            <a:endParaRPr lang="it-IT" dirty="0"/>
          </a:p>
        </p:txBody>
      </p:sp>
      <p:sp>
        <p:nvSpPr>
          <p:cNvPr id="12" name="CasellaDiTesto 11"/>
          <p:cNvSpPr txBox="1"/>
          <p:nvPr/>
        </p:nvSpPr>
        <p:spPr>
          <a:xfrm>
            <a:off x="-28513" y="4645732"/>
            <a:ext cx="9144000" cy="923330"/>
          </a:xfrm>
          <a:prstGeom prst="rect">
            <a:avLst/>
          </a:prstGeom>
          <a:noFill/>
        </p:spPr>
        <p:txBody>
          <a:bodyPr wrap="square" lIns="180000" rIns="180000" rtlCol="0">
            <a:spAutoFit/>
          </a:bodyPr>
          <a:lstStyle/>
          <a:p>
            <a:r>
              <a:rPr lang="it-IT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Relatore Dott.ssa Francesca </a:t>
            </a:r>
            <a:r>
              <a:rPr lang="it-IT" sz="18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Garoffolo</a:t>
            </a:r>
            <a:endParaRPr lang="it-IT" sz="18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it-IT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Dirigente Generale</a:t>
            </a:r>
          </a:p>
          <a:p>
            <a:r>
              <a:rPr lang="it-IT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Assessorato Regionale della Famiglia, delle Politiche Sociali e del Lavoro</a:t>
            </a:r>
            <a:endParaRPr lang="it-IT" sz="1200" dirty="0" smtClean="0"/>
          </a:p>
          <a:p>
            <a:r>
              <a:rPr lang="it-IT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Dipartimento del Lavoro, dell’Impiego, dell’Orientamento, dei Servizi e delle Attività Formative</a:t>
            </a: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2756828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kumimoji="0" lang="it-IT" b="1" i="0" u="none" strike="noStrike" cap="none" normalizeH="0" baseline="0" dirty="0" smtClean="0">
                <a:ln>
                  <a:noFill/>
                </a:ln>
                <a:effectLst/>
                <a:ea typeface="SimSun" pitchFamily="2" charset="-122"/>
                <a:cs typeface="Arial" panose="020B0604020202020204" pitchFamily="34" charset="0"/>
              </a:rPr>
              <a:t>Punto</a:t>
            </a:r>
            <a:r>
              <a:rPr kumimoji="0" lang="it-IT" b="1" i="0" u="none" strike="noStrike" cap="none" normalizeH="0" dirty="0" smtClean="0">
                <a:ln>
                  <a:noFill/>
                </a:ln>
                <a:effectLst/>
                <a:ea typeface="SimSun" pitchFamily="2" charset="-122"/>
                <a:cs typeface="Arial" panose="020B0604020202020204" pitchFamily="34" charset="0"/>
              </a:rPr>
              <a:t> 5.a </a:t>
            </a:r>
            <a:r>
              <a:rPr kumimoji="0" lang="it-IT" b="1" i="0" u="none" strike="noStrike" cap="none" normalizeH="0" baseline="0" dirty="0" smtClean="0">
                <a:ln>
                  <a:noFill/>
                </a:ln>
                <a:effectLst/>
                <a:ea typeface="SimSun" pitchFamily="2" charset="-122"/>
                <a:cs typeface="Arial" panose="020B0604020202020204" pitchFamily="34" charset="0"/>
              </a:rPr>
              <a:t>dell’</a:t>
            </a:r>
            <a:r>
              <a:rPr kumimoji="0" lang="it-IT" b="1" i="0" u="none" strike="noStrike" cap="none" normalizeH="0" baseline="0" dirty="0" err="1" smtClean="0">
                <a:ln>
                  <a:noFill/>
                </a:ln>
                <a:effectLst/>
                <a:ea typeface="SimSun" pitchFamily="2" charset="-122"/>
                <a:cs typeface="Arial" panose="020B0604020202020204" pitchFamily="34" charset="0"/>
              </a:rPr>
              <a:t>OdG</a:t>
            </a:r>
            <a:endParaRPr lang="it-IT" dirty="0" smtClean="0">
              <a:cs typeface="Arial" panose="020B0604020202020204" pitchFamily="34" charset="0"/>
            </a:endParaRPr>
          </a:p>
          <a:p>
            <a:pPr algn="ctr"/>
            <a:r>
              <a:rPr lang="it-IT" dirty="0" smtClean="0">
                <a:ea typeface="SimSun" pitchFamily="2" charset="-122"/>
                <a:cs typeface="Arial" panose="020B0604020202020204" pitchFamily="34" charset="0"/>
              </a:rPr>
              <a:t>Informativa sullo stato di avanzamento del</a:t>
            </a:r>
          </a:p>
          <a:p>
            <a:pPr algn="ctr"/>
            <a:r>
              <a:rPr lang="it-IT" dirty="0" smtClean="0">
                <a:ea typeface="SimSun" pitchFamily="2" charset="-122"/>
                <a:cs typeface="Arial" panose="020B0604020202020204" pitchFamily="34" charset="0"/>
              </a:rPr>
              <a:t>PO FSE Sicilia 2014 - 2020</a:t>
            </a:r>
          </a:p>
        </p:txBody>
      </p:sp>
      <p:pic>
        <p:nvPicPr>
          <p:cNvPr id="16" name="Immagine 14" descr="logoFSESicilia2020completoLD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25105" y="6165304"/>
            <a:ext cx="2286655" cy="627256"/>
          </a:xfrm>
          <a:prstGeom prst="rect">
            <a:avLst/>
          </a:prstGeom>
        </p:spPr>
      </p:pic>
      <p:sp>
        <p:nvSpPr>
          <p:cNvPr id="15" name="CasellaDiTesto 14"/>
          <p:cNvSpPr txBox="1"/>
          <p:nvPr/>
        </p:nvSpPr>
        <p:spPr>
          <a:xfrm>
            <a:off x="5868144" y="6186544"/>
            <a:ext cx="32758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dirty="0" smtClean="0">
                <a:solidFill>
                  <a:srgbClr val="0070C0"/>
                </a:solidFill>
              </a:rPr>
              <a:t>Palermo 25 giugno 2019</a:t>
            </a:r>
          </a:p>
          <a:p>
            <a:pPr algn="ctr"/>
            <a:r>
              <a:rPr lang="it-IT" sz="1600" dirty="0" smtClean="0">
                <a:solidFill>
                  <a:srgbClr val="0070C0"/>
                </a:solidFill>
              </a:rPr>
              <a:t>I.P.S.S.E.O.A. "Pietro Piazza</a:t>
            </a:r>
            <a:r>
              <a:rPr lang="it-IT" sz="1600" dirty="0">
                <a:solidFill>
                  <a:srgbClr val="0070C0"/>
                </a:solidFill>
              </a:rPr>
              <a:t>"</a:t>
            </a:r>
            <a:endParaRPr lang="it-IT" sz="1600" dirty="0" smtClean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5033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lum bright="49000"/>
          </a:blip>
          <a:srcRect r="4382"/>
          <a:stretch>
            <a:fillRect/>
          </a:stretch>
        </p:blipFill>
        <p:spPr bwMode="auto">
          <a:xfrm>
            <a:off x="611560" y="692696"/>
            <a:ext cx="853244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Immagine 5"/>
          <p:cNvPicPr>
            <a:picLocks noChangeAspect="1" noChangeArrowheads="1"/>
          </p:cNvPicPr>
          <p:nvPr/>
        </p:nvPicPr>
        <p:blipFill>
          <a:blip r:embed="rId4" cstate="print"/>
          <a:srcRect t="26851" r="5627"/>
          <a:stretch>
            <a:fillRect/>
          </a:stretch>
        </p:blipFill>
        <p:spPr bwMode="auto">
          <a:xfrm>
            <a:off x="6300192" y="6364450"/>
            <a:ext cx="223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CasellaDiTesto 13"/>
          <p:cNvSpPr txBox="1"/>
          <p:nvPr/>
        </p:nvSpPr>
        <p:spPr>
          <a:xfrm>
            <a:off x="251520" y="1628800"/>
            <a:ext cx="7776864" cy="8125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449263" eaLnBrk="1" hangingPunct="1">
              <a:lnSpc>
                <a:spcPct val="95000"/>
              </a:lnSpc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dirty="0">
              <a:solidFill>
                <a:srgbClr val="365F91"/>
              </a:solidFill>
              <a:latin typeface="Arial Black" panose="020B0A04020102020204" pitchFamily="34" charset="0"/>
              <a:ea typeface="ＭＳ Ｐゴシック" panose="020B0600070205080204" pitchFamily="34" charset="-128"/>
            </a:endParaRPr>
          </a:p>
          <a:p>
            <a:pPr eaLnBrk="1" hangingPunct="1">
              <a:defRPr/>
            </a:pPr>
            <a:endParaRPr lang="it-IT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0" y="0"/>
            <a:ext cx="914400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>
                <a:solidFill>
                  <a:srgbClr val="0070C0"/>
                </a:solidFill>
                <a:ea typeface="ＭＳ Ｐゴシック" panose="020B0600070205080204" pitchFamily="34" charset="-128"/>
              </a:rPr>
              <a:t>Contratto di </a:t>
            </a:r>
            <a:r>
              <a:rPr lang="it-IT" sz="2800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Ricollocazione</a:t>
            </a:r>
          </a:p>
          <a:p>
            <a:pPr algn="ctr"/>
            <a:endParaRPr lang="it-IT" sz="1000" dirty="0" smtClean="0">
              <a:solidFill>
                <a:srgbClr val="0070C0"/>
              </a:solidFill>
              <a:ea typeface="ＭＳ Ｐゴシック" panose="020B0600070205080204" pitchFamily="34" charset="-128"/>
            </a:endParaRPr>
          </a:p>
          <a:p>
            <a:pPr algn="ctr"/>
            <a:r>
              <a:rPr lang="it-IT" sz="2800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Avviso </a:t>
            </a:r>
            <a:r>
              <a:rPr lang="it-IT" sz="2800" dirty="0">
                <a:solidFill>
                  <a:srgbClr val="0070C0"/>
                </a:solidFill>
                <a:ea typeface="ＭＳ Ｐゴシック" panose="020B0600070205080204" pitchFamily="34" charset="-128"/>
              </a:rPr>
              <a:t>P</a:t>
            </a:r>
            <a:r>
              <a:rPr lang="it-IT" sz="2800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ubblico </a:t>
            </a:r>
            <a:r>
              <a:rPr lang="it-IT" sz="2800" dirty="0">
                <a:solidFill>
                  <a:srgbClr val="0070C0"/>
                </a:solidFill>
                <a:ea typeface="ＭＳ Ｐゴシック" panose="020B0600070205080204" pitchFamily="34" charset="-128"/>
              </a:rPr>
              <a:t>n</a:t>
            </a:r>
            <a:r>
              <a:rPr lang="it-IT" sz="2800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. 1</a:t>
            </a:r>
            <a:r>
              <a:rPr lang="it-IT" sz="2800" dirty="0">
                <a:solidFill>
                  <a:srgbClr val="0070C0"/>
                </a:solidFill>
                <a:ea typeface="ＭＳ Ｐゴシック" panose="020B0600070205080204" pitchFamily="34" charset="-128"/>
              </a:rPr>
              <a:t>/</a:t>
            </a:r>
            <a:r>
              <a:rPr lang="it-IT" sz="2800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2017</a:t>
            </a:r>
            <a:endParaRPr lang="it-IT" sz="2800" dirty="0">
              <a:solidFill>
                <a:srgbClr val="0070C0"/>
              </a:solidFill>
              <a:ea typeface="ＭＳ Ｐゴシック" panose="020B0600070205080204" pitchFamily="34" charset="-128"/>
            </a:endParaRPr>
          </a:p>
          <a:p>
            <a:pPr algn="ctr"/>
            <a:endParaRPr lang="it-IT" sz="1000" dirty="0" smtClean="0">
              <a:solidFill>
                <a:srgbClr val="0070C0"/>
              </a:solidFill>
              <a:ea typeface="ＭＳ Ｐゴシック" panose="020B0600070205080204" pitchFamily="34" charset="-128"/>
            </a:endParaRPr>
          </a:p>
        </p:txBody>
      </p:sp>
      <p:pic>
        <p:nvPicPr>
          <p:cNvPr id="11" name="Immagine 10" descr="Proposta logo antropomorfo FSE SICILIA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96" y="6292350"/>
            <a:ext cx="2108148" cy="5760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12B40-A0DA-4D1A-A20A-71BF3E74F813}" type="slidenum">
              <a:rPr lang="en-GB" smtClean="0"/>
              <a:pPr/>
              <a:t>10</a:t>
            </a:fld>
            <a:endParaRPr lang="en-GB"/>
          </a:p>
        </p:txBody>
      </p:sp>
      <p:graphicFrame>
        <p:nvGraphicFramePr>
          <p:cNvPr id="9" name="Diagramma 8"/>
          <p:cNvGraphicFramePr/>
          <p:nvPr>
            <p:extLst>
              <p:ext uri="{D42A27DB-BD31-4B8C-83A1-F6EECF244321}">
                <p14:modId xmlns:p14="http://schemas.microsoft.com/office/powerpoint/2010/main" val="1017385657"/>
              </p:ext>
            </p:extLst>
          </p:nvPr>
        </p:nvGraphicFramePr>
        <p:xfrm>
          <a:off x="67515" y="1484784"/>
          <a:ext cx="9000000" cy="4536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  <p:extLst>
      <p:ext uri="{BB962C8B-B14F-4D97-AF65-F5344CB8AC3E}">
        <p14:creationId xmlns:p14="http://schemas.microsoft.com/office/powerpoint/2010/main" val="1030101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lum bright="49000"/>
          </a:blip>
          <a:srcRect r="4382"/>
          <a:stretch>
            <a:fillRect/>
          </a:stretch>
        </p:blipFill>
        <p:spPr bwMode="auto">
          <a:xfrm>
            <a:off x="611560" y="548680"/>
            <a:ext cx="853244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Immagine 5"/>
          <p:cNvPicPr>
            <a:picLocks noChangeAspect="1" noChangeArrowheads="1"/>
          </p:cNvPicPr>
          <p:nvPr/>
        </p:nvPicPr>
        <p:blipFill>
          <a:blip r:embed="rId4" cstate="print"/>
          <a:srcRect t="26851" r="5627"/>
          <a:stretch>
            <a:fillRect/>
          </a:stretch>
        </p:blipFill>
        <p:spPr bwMode="auto">
          <a:xfrm>
            <a:off x="6300192" y="6364450"/>
            <a:ext cx="223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Immagine 10" descr="Proposta logo antropomorfo FSE SICILIA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96" y="6292350"/>
            <a:ext cx="2108148" cy="5760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12B40-A0DA-4D1A-A20A-71BF3E74F813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12" name="Rettangolo 11"/>
          <p:cNvSpPr/>
          <p:nvPr/>
        </p:nvSpPr>
        <p:spPr>
          <a:xfrm>
            <a:off x="2627785" y="1484784"/>
            <a:ext cx="6120679" cy="1585895"/>
          </a:xfrm>
          <a:prstGeom prst="rect">
            <a:avLst/>
          </a:prstGeom>
          <a:noFill/>
          <a:ln w="19050" cap="flat" cmpd="sng" algn="ctr">
            <a:solidFill>
              <a:srgbClr val="C06349"/>
            </a:solidFill>
            <a:prstDash val="solid"/>
          </a:ln>
          <a:effectLst/>
        </p:spPr>
        <p:txBody>
          <a:bodyPr lIns="129524" tIns="129524" rIns="129524" bIns="129524" spcCol="1270" rtlCol="0" anchor="ctr"/>
          <a:lstStyle/>
          <a:p>
            <a:pPr lvl="0" algn="just"/>
            <a:r>
              <a:rPr lang="it-IT" sz="1400" b="0" dirty="0">
                <a:cs typeface="Arial" pitchFamily="34" charset="0"/>
              </a:rPr>
              <a:t>Realizzazione di percorsi individualizzati di accompagnamento al lavoro </a:t>
            </a:r>
            <a:r>
              <a:rPr lang="it-IT" sz="1400" b="0" dirty="0" smtClean="0">
                <a:cs typeface="Arial" pitchFamily="34" charset="0"/>
              </a:rPr>
              <a:t>subordinato o autonomo dei </a:t>
            </a:r>
            <a:r>
              <a:rPr lang="it-IT" sz="1400" b="0" dirty="0">
                <a:cs typeface="Arial" pitchFamily="34" charset="0"/>
              </a:rPr>
              <a:t>soggetti in cerca di occupazione, con una specifica attenzione a quelli relativamente più deboli del mercato del lavoro siciliano, quali i giovani, le donne, le persone disabili, gli immigrati, i detenuti a fine pena e gli ex detenuti, le persone con bassi titoli di studio, i lavoratori adulti over 50.</a:t>
            </a:r>
          </a:p>
        </p:txBody>
      </p:sp>
      <p:sp>
        <p:nvSpPr>
          <p:cNvPr id="16" name="Rettangolo 15"/>
          <p:cNvSpPr/>
          <p:nvPr/>
        </p:nvSpPr>
        <p:spPr>
          <a:xfrm>
            <a:off x="2627796" y="3212976"/>
            <a:ext cx="3060654" cy="432048"/>
          </a:xfrm>
          <a:prstGeom prst="rect">
            <a:avLst/>
          </a:prstGeom>
          <a:noFill/>
          <a:ln w="19050" cap="flat" cmpd="sng" algn="ctr">
            <a:solidFill>
              <a:srgbClr val="C06349"/>
            </a:solidFill>
            <a:prstDash val="solid"/>
          </a:ln>
          <a:effectLst/>
        </p:spPr>
        <p:txBody>
          <a:bodyPr lIns="129524" tIns="129524" rIns="129524" bIns="129524" spcCol="1270" rtlCol="0" anchor="ctr"/>
          <a:lstStyle/>
          <a:p>
            <a:pPr marL="0" marR="0" lvl="0" indent="0" algn="just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pitchFamily="34" charset="0"/>
              </a:rPr>
              <a:t>Dotazione: € 15.000.000</a:t>
            </a:r>
          </a:p>
        </p:txBody>
      </p:sp>
      <p:sp>
        <p:nvSpPr>
          <p:cNvPr id="20" name="Rettangolo 19"/>
          <p:cNvSpPr/>
          <p:nvPr/>
        </p:nvSpPr>
        <p:spPr>
          <a:xfrm>
            <a:off x="2627784" y="3933056"/>
            <a:ext cx="6120000" cy="1061479"/>
          </a:xfrm>
          <a:prstGeom prst="rect">
            <a:avLst/>
          </a:prstGeom>
          <a:noFill/>
          <a:ln w="19050" cap="flat" cmpd="sng" algn="ctr">
            <a:solidFill>
              <a:srgbClr val="C06349"/>
            </a:solidFill>
            <a:prstDash val="solid"/>
          </a:ln>
          <a:effectLst/>
        </p:spPr>
        <p:txBody>
          <a:bodyPr lIns="129524" tIns="129524" rIns="129524" bIns="129524" spcCol="1270" rtlCol="0" anchor="t"/>
          <a:lstStyle/>
          <a:p>
            <a:pPr algn="just">
              <a:defRPr/>
            </a:pPr>
            <a:r>
              <a:rPr lang="it-IT" sz="1400" kern="0" dirty="0" smtClean="0">
                <a:solidFill>
                  <a:prstClr val="black"/>
                </a:solidFill>
                <a:cs typeface="Arial" pitchFamily="34" charset="0"/>
              </a:rPr>
              <a:t>Operatori privati </a:t>
            </a:r>
            <a:r>
              <a:rPr lang="it-IT" sz="1400" kern="0" dirty="0">
                <a:solidFill>
                  <a:prstClr val="black"/>
                </a:solidFill>
                <a:cs typeface="Arial" pitchFamily="34" charset="0"/>
              </a:rPr>
              <a:t>accreditati, </a:t>
            </a:r>
            <a:r>
              <a:rPr lang="it-IT" sz="1400" b="0" kern="0" dirty="0">
                <a:solidFill>
                  <a:prstClr val="black"/>
                </a:solidFill>
                <a:cs typeface="Arial" pitchFamily="34" charset="0"/>
              </a:rPr>
              <a:t>ai sensi dei Provvedimenti regionali in materia e fino </a:t>
            </a:r>
            <a:r>
              <a:rPr lang="it-IT" sz="1400" b="0" kern="0" dirty="0" smtClean="0">
                <a:solidFill>
                  <a:prstClr val="black"/>
                </a:solidFill>
                <a:cs typeface="Arial" pitchFamily="34" charset="0"/>
              </a:rPr>
              <a:t>all’applicazione </a:t>
            </a:r>
            <a:r>
              <a:rPr lang="it-IT" sz="1400" b="0" kern="0" dirty="0">
                <a:solidFill>
                  <a:prstClr val="black"/>
                </a:solidFill>
                <a:cs typeface="Arial" pitchFamily="34" charset="0"/>
              </a:rPr>
              <a:t>dell’albo nazionale dei servizi per l’impiego privati, di </a:t>
            </a:r>
            <a:r>
              <a:rPr lang="it-IT" sz="1400" b="0" kern="0" dirty="0" smtClean="0">
                <a:solidFill>
                  <a:prstClr val="black"/>
                </a:solidFill>
                <a:cs typeface="Arial" pitchFamily="34" charset="0"/>
              </a:rPr>
              <a:t>cui al </a:t>
            </a:r>
            <a:r>
              <a:rPr lang="it-IT" sz="1400" b="0" kern="0" dirty="0" err="1" smtClean="0">
                <a:solidFill>
                  <a:prstClr val="black"/>
                </a:solidFill>
                <a:cs typeface="Arial" pitchFamily="34" charset="0"/>
              </a:rPr>
              <a:t>D.Lgs.</a:t>
            </a:r>
            <a:r>
              <a:rPr lang="it-IT" sz="1400" b="0" kern="0" dirty="0" smtClean="0">
                <a:solidFill>
                  <a:prstClr val="black"/>
                </a:solidFill>
                <a:cs typeface="Arial" pitchFamily="34" charset="0"/>
              </a:rPr>
              <a:t> n.150/ 2015 art. 12 comma 1, </a:t>
            </a:r>
            <a:r>
              <a:rPr lang="it-IT" sz="1400" b="0" kern="0" dirty="0">
                <a:solidFill>
                  <a:prstClr val="black"/>
                </a:solidFill>
                <a:cs typeface="Arial" pitchFamily="34" charset="0"/>
              </a:rPr>
              <a:t>che abbiano manifestato il proprio interesse all’attuazione del </a:t>
            </a:r>
            <a:r>
              <a:rPr lang="it-IT" sz="1400" b="0" kern="0" dirty="0" err="1">
                <a:solidFill>
                  <a:prstClr val="black"/>
                </a:solidFill>
                <a:cs typeface="Arial" pitchFamily="34" charset="0"/>
              </a:rPr>
              <a:t>Co.d.R</a:t>
            </a:r>
            <a:r>
              <a:rPr lang="it-IT" sz="1400" b="0" kern="0" dirty="0" err="1" smtClean="0">
                <a:solidFill>
                  <a:prstClr val="black"/>
                </a:solidFill>
                <a:cs typeface="Arial" pitchFamily="34" charset="0"/>
              </a:rPr>
              <a:t>.</a:t>
            </a:r>
            <a:endParaRPr lang="it-IT" sz="1400" b="0" kern="0" dirty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22" name="CasellaDiTesto 21"/>
          <p:cNvSpPr txBox="1"/>
          <p:nvPr/>
        </p:nvSpPr>
        <p:spPr>
          <a:xfrm>
            <a:off x="0" y="0"/>
            <a:ext cx="914400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>
                <a:solidFill>
                  <a:srgbClr val="0070C0"/>
                </a:solidFill>
                <a:ea typeface="ＭＳ Ｐゴシック" panose="020B0600070205080204" pitchFamily="34" charset="-128"/>
              </a:rPr>
              <a:t>Contratto di </a:t>
            </a:r>
            <a:r>
              <a:rPr lang="it-IT" sz="2800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Ricollocazione</a:t>
            </a:r>
            <a:endParaRPr lang="it-IT" sz="1000" dirty="0" smtClean="0">
              <a:solidFill>
                <a:srgbClr val="0070C0"/>
              </a:solidFill>
              <a:ea typeface="ＭＳ Ｐゴシック" panose="020B0600070205080204" pitchFamily="34" charset="-128"/>
            </a:endParaRPr>
          </a:p>
          <a:p>
            <a:pPr algn="ctr"/>
            <a:r>
              <a:rPr lang="it-IT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Avviso Pubblico </a:t>
            </a:r>
            <a:r>
              <a:rPr lang="it-IT" dirty="0">
                <a:solidFill>
                  <a:srgbClr val="0070C0"/>
                </a:solidFill>
                <a:ea typeface="ＭＳ Ｐゴシック" panose="020B0600070205080204" pitchFamily="34" charset="-128"/>
              </a:rPr>
              <a:t>n</a:t>
            </a:r>
            <a:r>
              <a:rPr lang="it-IT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. 1</a:t>
            </a:r>
            <a:r>
              <a:rPr lang="it-IT" dirty="0">
                <a:solidFill>
                  <a:srgbClr val="0070C0"/>
                </a:solidFill>
                <a:ea typeface="ＭＳ Ｐゴシック" panose="020B0600070205080204" pitchFamily="34" charset="-128"/>
              </a:rPr>
              <a:t>/</a:t>
            </a:r>
            <a:r>
              <a:rPr lang="it-IT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2017</a:t>
            </a:r>
            <a:endParaRPr lang="it-IT" dirty="0">
              <a:solidFill>
                <a:srgbClr val="0070C0"/>
              </a:solidFill>
              <a:ea typeface="ＭＳ Ｐゴシック" panose="020B0600070205080204" pitchFamily="34" charset="-128"/>
            </a:endParaRPr>
          </a:p>
          <a:p>
            <a:pPr algn="ctr"/>
            <a:endParaRPr lang="it-IT" sz="1000" dirty="0" smtClean="0">
              <a:solidFill>
                <a:srgbClr val="0070C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27" name="Rettangolo 26"/>
          <p:cNvSpPr/>
          <p:nvPr/>
        </p:nvSpPr>
        <p:spPr>
          <a:xfrm>
            <a:off x="2627784" y="5085184"/>
            <a:ext cx="6120680" cy="1214562"/>
          </a:xfrm>
          <a:prstGeom prst="rect">
            <a:avLst/>
          </a:prstGeom>
          <a:noFill/>
          <a:ln w="19050" cap="flat" cmpd="sng" algn="ctr">
            <a:solidFill>
              <a:srgbClr val="C06349"/>
            </a:solidFill>
            <a:prstDash val="solid"/>
          </a:ln>
          <a:effectLst/>
        </p:spPr>
        <p:txBody>
          <a:bodyPr lIns="129524" tIns="129524" rIns="129524" bIns="129524" spcCol="1270" rtlCol="0" anchor="t"/>
          <a:lstStyle/>
          <a:p>
            <a:pPr lvl="0" algn="just"/>
            <a:r>
              <a:rPr lang="it-IT" sz="1400" dirty="0" smtClean="0">
                <a:cs typeface="Arial" pitchFamily="34" charset="0"/>
              </a:rPr>
              <a:t>Soggetti </a:t>
            </a:r>
            <a:r>
              <a:rPr lang="it-IT" sz="1400" dirty="0">
                <a:cs typeface="Arial" pitchFamily="34" charset="0"/>
              </a:rPr>
              <a:t>inoccupati in cerca di prima occupazione o disoccupati</a:t>
            </a:r>
            <a:r>
              <a:rPr lang="it-IT" sz="1400" b="0" dirty="0">
                <a:cs typeface="Arial" pitchFamily="34" charset="0"/>
              </a:rPr>
              <a:t> in cerca di lavoro che non godono di indennità di disoccupazione, residenti in Sicilia da almeno un anno, con età compresa tra 18 </a:t>
            </a:r>
            <a:r>
              <a:rPr lang="it-IT" sz="1400" b="0" dirty="0" smtClean="0">
                <a:cs typeface="Arial" pitchFamily="34" charset="0"/>
              </a:rPr>
              <a:t>e </a:t>
            </a:r>
            <a:r>
              <a:rPr lang="it-IT" sz="1400" b="0" dirty="0">
                <a:cs typeface="Arial" pitchFamily="34" charset="0"/>
              </a:rPr>
              <a:t>67 anni e con ISEE inferiore a € 20.000,00 euro</a:t>
            </a:r>
          </a:p>
        </p:txBody>
      </p:sp>
      <p:sp>
        <p:nvSpPr>
          <p:cNvPr id="21" name="Rettangolo arrotondato 20"/>
          <p:cNvSpPr/>
          <p:nvPr/>
        </p:nvSpPr>
        <p:spPr>
          <a:xfrm>
            <a:off x="338002" y="2204864"/>
            <a:ext cx="1687908" cy="433358"/>
          </a:xfrm>
          <a:prstGeom prst="roundRect">
            <a:avLst/>
          </a:prstGeom>
          <a:solidFill>
            <a:srgbClr val="C06349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129524" tIns="129524" rIns="129524" bIns="129524" spcCol="1270" rtlCol="0" anchor="ctr"/>
          <a:lstStyle/>
          <a:p>
            <a:pPr marL="0" marR="0" lvl="0" indent="0" algn="ctr" defTabSz="128905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DESCRIZIONE</a:t>
            </a:r>
          </a:p>
        </p:txBody>
      </p:sp>
      <p:sp>
        <p:nvSpPr>
          <p:cNvPr id="23" name="Freccia a destra 10"/>
          <p:cNvSpPr/>
          <p:nvPr/>
        </p:nvSpPr>
        <p:spPr>
          <a:xfrm>
            <a:off x="2199668" y="2246263"/>
            <a:ext cx="291130" cy="389509"/>
          </a:xfrm>
          <a:prstGeom prst="rightArrow">
            <a:avLst/>
          </a:prstGeom>
          <a:solidFill>
            <a:srgbClr val="C06349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129524" tIns="129524" rIns="129524" bIns="129524" spcCol="1270" rtlCol="0" anchor="t"/>
          <a:lstStyle/>
          <a:p>
            <a:pPr marL="0" marR="0" lvl="0" indent="0" algn="ctr" defTabSz="128905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it-IT" sz="14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26" name="Rettangolo arrotondato 25"/>
          <p:cNvSpPr/>
          <p:nvPr/>
        </p:nvSpPr>
        <p:spPr>
          <a:xfrm>
            <a:off x="334265" y="3212976"/>
            <a:ext cx="1687907" cy="431999"/>
          </a:xfrm>
          <a:prstGeom prst="roundRect">
            <a:avLst/>
          </a:prstGeom>
          <a:solidFill>
            <a:srgbClr val="C06349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129524" tIns="129524" rIns="129524" bIns="129524" spcCol="1270" rtlCol="0" anchor="ctr"/>
          <a:lstStyle/>
          <a:p>
            <a:pPr marL="0" marR="0" lvl="0" indent="0" algn="ctr" defTabSz="128905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RISORSE FINANZIARIE</a:t>
            </a:r>
            <a:endParaRPr kumimoji="0" lang="it-IT" sz="14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8" name="Freccia a destra 19"/>
          <p:cNvSpPr/>
          <p:nvPr/>
        </p:nvSpPr>
        <p:spPr>
          <a:xfrm>
            <a:off x="2199668" y="3261690"/>
            <a:ext cx="291130" cy="389509"/>
          </a:xfrm>
          <a:prstGeom prst="rightArrow">
            <a:avLst/>
          </a:prstGeom>
          <a:solidFill>
            <a:srgbClr val="C06349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129524" tIns="129524" rIns="129524" bIns="129524" spcCol="1270" rtlCol="0" anchor="t"/>
          <a:lstStyle/>
          <a:p>
            <a:pPr marL="0" marR="0" lvl="0" indent="0" algn="ctr" defTabSz="128905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it-IT" sz="14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29" name="Rettangolo arrotondato 28"/>
          <p:cNvSpPr/>
          <p:nvPr/>
        </p:nvSpPr>
        <p:spPr>
          <a:xfrm>
            <a:off x="346358" y="4232312"/>
            <a:ext cx="1687907" cy="410209"/>
          </a:xfrm>
          <a:prstGeom prst="roundRect">
            <a:avLst/>
          </a:prstGeom>
          <a:solidFill>
            <a:srgbClr val="C06349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129524" tIns="129524" rIns="129524" bIns="129524" spcCol="1270" rtlCol="0" anchor="ctr"/>
          <a:lstStyle/>
          <a:p>
            <a:pPr marL="0" marR="0" lvl="0" indent="0" algn="ctr" defTabSz="128905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BENEFICIARI</a:t>
            </a:r>
            <a:endParaRPr kumimoji="0" lang="it-IT" sz="14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0" name="Freccia a destra 23"/>
          <p:cNvSpPr/>
          <p:nvPr/>
        </p:nvSpPr>
        <p:spPr>
          <a:xfrm>
            <a:off x="2196662" y="4263627"/>
            <a:ext cx="291130" cy="389509"/>
          </a:xfrm>
          <a:prstGeom prst="rightArrow">
            <a:avLst/>
          </a:prstGeom>
          <a:solidFill>
            <a:srgbClr val="C06349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129524" tIns="129524" rIns="129524" bIns="129524" spcCol="1270" rtlCol="0" anchor="t"/>
          <a:lstStyle/>
          <a:p>
            <a:pPr marL="0" marR="0" lvl="0" indent="0" algn="ctr" defTabSz="128905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it-IT" sz="14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31" name="Rettangolo arrotondato 30"/>
          <p:cNvSpPr/>
          <p:nvPr/>
        </p:nvSpPr>
        <p:spPr>
          <a:xfrm>
            <a:off x="337176" y="5467063"/>
            <a:ext cx="1687907" cy="410209"/>
          </a:xfrm>
          <a:prstGeom prst="roundRect">
            <a:avLst/>
          </a:prstGeom>
          <a:solidFill>
            <a:srgbClr val="C06349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129524" tIns="129524" rIns="129524" bIns="129524" spcCol="1270" rtlCol="0" anchor="ctr"/>
          <a:lstStyle/>
          <a:p>
            <a:pPr marL="0" marR="0" lvl="0" indent="0" algn="ctr" defTabSz="128905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DESTINATARI</a:t>
            </a:r>
            <a:endParaRPr kumimoji="0" lang="it-IT" sz="14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2" name="Freccia a destra 23"/>
          <p:cNvSpPr/>
          <p:nvPr/>
        </p:nvSpPr>
        <p:spPr>
          <a:xfrm>
            <a:off x="2196662" y="5467062"/>
            <a:ext cx="291130" cy="389509"/>
          </a:xfrm>
          <a:prstGeom prst="rightArrow">
            <a:avLst/>
          </a:prstGeom>
          <a:solidFill>
            <a:srgbClr val="C06349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129524" tIns="129524" rIns="129524" bIns="129524" spcCol="1270" rtlCol="0" anchor="t"/>
          <a:lstStyle/>
          <a:p>
            <a:pPr marL="0" marR="0" lvl="0" indent="0" algn="ctr" defTabSz="128905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it-IT" sz="14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19" name="Rettangolo 18"/>
          <p:cNvSpPr/>
          <p:nvPr/>
        </p:nvSpPr>
        <p:spPr>
          <a:xfrm>
            <a:off x="5687810" y="3212976"/>
            <a:ext cx="3060654" cy="432048"/>
          </a:xfrm>
          <a:prstGeom prst="rect">
            <a:avLst/>
          </a:prstGeom>
          <a:noFill/>
          <a:ln w="19050" cap="flat" cmpd="sng" algn="ctr">
            <a:solidFill>
              <a:srgbClr val="C06349"/>
            </a:solidFill>
            <a:prstDash val="solid"/>
          </a:ln>
          <a:effectLst/>
        </p:spPr>
        <p:txBody>
          <a:bodyPr lIns="129524" tIns="129524" rIns="129524" bIns="129524" spcCol="1270" rtlCol="0" anchor="ctr"/>
          <a:lstStyle/>
          <a:p>
            <a:pPr marL="0" marR="0" lvl="0" indent="0" algn="just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pitchFamily="34" charset="0"/>
              </a:rPr>
              <a:t>Impegni</a:t>
            </a:r>
            <a:r>
              <a:rPr lang="it-IT" sz="1400" b="0" kern="0" dirty="0" smtClean="0">
                <a:solidFill>
                  <a:prstClr val="black"/>
                </a:solidFill>
                <a:cs typeface="Arial" pitchFamily="34" charset="0"/>
              </a:rPr>
              <a:t>: </a:t>
            </a:r>
            <a:r>
              <a:rPr kumimoji="0" lang="it-IT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pitchFamily="34" charset="0"/>
              </a:rPr>
              <a:t>€ 9.283.056</a:t>
            </a:r>
          </a:p>
        </p:txBody>
      </p:sp>
    </p:spTree>
    <p:extLst>
      <p:ext uri="{BB962C8B-B14F-4D97-AF65-F5344CB8AC3E}">
        <p14:creationId xmlns:p14="http://schemas.microsoft.com/office/powerpoint/2010/main" val="1751613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lum bright="49000"/>
          </a:blip>
          <a:srcRect r="4382"/>
          <a:stretch>
            <a:fillRect/>
          </a:stretch>
        </p:blipFill>
        <p:spPr bwMode="auto">
          <a:xfrm>
            <a:off x="611560" y="620688"/>
            <a:ext cx="853244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Immagine 5"/>
          <p:cNvPicPr>
            <a:picLocks noChangeAspect="1" noChangeArrowheads="1"/>
          </p:cNvPicPr>
          <p:nvPr/>
        </p:nvPicPr>
        <p:blipFill>
          <a:blip r:embed="rId4" cstate="print"/>
          <a:srcRect t="26851" r="5627"/>
          <a:stretch>
            <a:fillRect/>
          </a:stretch>
        </p:blipFill>
        <p:spPr bwMode="auto">
          <a:xfrm>
            <a:off x="6300192" y="6364450"/>
            <a:ext cx="223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Immagine 10" descr="Proposta logo antropomorfo FSE SICILIA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96" y="6292350"/>
            <a:ext cx="2108148" cy="5760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12B40-A0DA-4D1A-A20A-71BF3E74F813}" type="slidenum">
              <a:rPr lang="en-GB" smtClean="0"/>
              <a:pPr/>
              <a:t>12</a:t>
            </a:fld>
            <a:endParaRPr lang="en-GB"/>
          </a:p>
        </p:txBody>
      </p:sp>
      <p:graphicFrame>
        <p:nvGraphicFramePr>
          <p:cNvPr id="21" name="Tabella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3853686"/>
              </p:ext>
            </p:extLst>
          </p:nvPr>
        </p:nvGraphicFramePr>
        <p:xfrm>
          <a:off x="1331641" y="1700807"/>
          <a:ext cx="6552729" cy="3272145"/>
        </p:xfrm>
        <a:graphic>
          <a:graphicData uri="http://schemas.openxmlformats.org/drawingml/2006/table">
            <a:tbl>
              <a:tblPr/>
              <a:tblGrid>
                <a:gridCol w="18722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531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2734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62833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Operazioni</a:t>
                      </a:r>
                      <a:r>
                        <a:rPr lang="it-IT" sz="16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 finanziate</a:t>
                      </a:r>
                      <a:endParaRPr lang="it-IT" sz="1600" b="1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9525" marR="9525" marT="9360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634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 Numero Istanze finanziate</a:t>
                      </a:r>
                    </a:p>
                  </a:txBody>
                  <a:tcPr marL="9525" marR="9525" marT="9360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634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Importo</a:t>
                      </a:r>
                    </a:p>
                    <a:p>
                      <a:pPr algn="ctr" fontAlgn="ctr"/>
                      <a:r>
                        <a:rPr lang="it-IT" sz="1600" b="1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Finanziato</a:t>
                      </a:r>
                      <a:r>
                        <a:rPr lang="it-IT" sz="1600" b="1" i="0" u="none" strike="noStrike" baseline="0" dirty="0">
                          <a:solidFill>
                            <a:srgbClr val="FFFFFF"/>
                          </a:solidFill>
                          <a:latin typeface="Arial"/>
                        </a:rPr>
                        <a:t> </a:t>
                      </a:r>
                      <a:r>
                        <a:rPr lang="it-IT" sz="16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(€)</a:t>
                      </a:r>
                      <a:endParaRPr lang="it-IT" sz="1600" b="1" i="0" u="none" strike="noStrike" dirty="0" smtClean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9525" marR="9525" marT="9360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634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2191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 dirty="0" err="1" smtClean="0">
                          <a:solidFill>
                            <a:srgbClr val="000000"/>
                          </a:solidFill>
                          <a:latin typeface="Arial"/>
                        </a:rPr>
                        <a:t>Co.d.R</a:t>
                      </a:r>
                      <a:r>
                        <a:rPr lang="it-IT" sz="16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  <a:p>
                      <a:pPr algn="ctr" fontAlgn="ctr"/>
                      <a:r>
                        <a:rPr lang="it-IT" sz="16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sottoscritti</a:t>
                      </a:r>
                      <a:endParaRPr lang="it-IT" sz="16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36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D3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1.039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36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D3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6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cs typeface="Arial" pitchFamily="34" charset="0"/>
                        </a:rPr>
                        <a:t>9.283.056</a:t>
                      </a:r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36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D3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21915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Ulteriori </a:t>
                      </a:r>
                      <a:r>
                        <a:rPr lang="it-IT" sz="1600" b="1" i="0" u="none" strike="noStrike" dirty="0" err="1" smtClean="0">
                          <a:solidFill>
                            <a:srgbClr val="000000"/>
                          </a:solidFill>
                          <a:latin typeface="Arial"/>
                        </a:rPr>
                        <a:t>Co.d.R</a:t>
                      </a:r>
                      <a:r>
                        <a:rPr lang="it-IT" sz="16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</a:p>
                    <a:p>
                      <a:pPr algn="ctr" fontAlgn="ctr"/>
                      <a:r>
                        <a:rPr lang="it-IT" sz="16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sottoscritti</a:t>
                      </a:r>
                      <a:endParaRPr lang="it-IT" sz="1600" b="1" i="0" u="none" strike="noStrike" baseline="0" dirty="0" smtClean="0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algn="ctr" fontAlgn="ctr"/>
                      <a:r>
                        <a:rPr lang="it-IT" sz="1600" b="1" i="0" u="none" strike="noStrike" baseline="0" dirty="0" smtClean="0">
                          <a:solidFill>
                            <a:srgbClr val="000000"/>
                          </a:solidFill>
                          <a:latin typeface="Arial"/>
                        </a:rPr>
                        <a:t>(da impegnare)</a:t>
                      </a:r>
                      <a:endParaRPr lang="it-IT" sz="16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36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134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36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1.059.864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36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2191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Totale</a:t>
                      </a:r>
                    </a:p>
                  </a:txBody>
                  <a:tcPr marL="9525" marR="9525" marT="936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D3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1.173</a:t>
                      </a:r>
                      <a:endParaRPr lang="it-IT" sz="16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36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D3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6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10.342.920</a:t>
                      </a:r>
                      <a:endParaRPr lang="it-IT" sz="16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36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D3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21915">
                <a:tc>
                  <a:txBody>
                    <a:bodyPr/>
                    <a:lstStyle/>
                    <a:p>
                      <a:pPr algn="ctr" fontAlgn="ctr"/>
                      <a:endParaRPr lang="it-IT" sz="11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it-IT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9" name="CasellaDiTesto 8"/>
          <p:cNvSpPr txBox="1"/>
          <p:nvPr/>
        </p:nvSpPr>
        <p:spPr>
          <a:xfrm>
            <a:off x="0" y="0"/>
            <a:ext cx="914400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>
                <a:solidFill>
                  <a:srgbClr val="0070C0"/>
                </a:solidFill>
                <a:ea typeface="ＭＳ Ｐゴシック" panose="020B0600070205080204" pitchFamily="34" charset="-128"/>
              </a:rPr>
              <a:t>Contratto di </a:t>
            </a:r>
            <a:r>
              <a:rPr lang="it-IT" sz="2800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Ricollocazione</a:t>
            </a:r>
            <a:endParaRPr lang="it-IT" sz="1000" dirty="0" smtClean="0">
              <a:solidFill>
                <a:srgbClr val="0070C0"/>
              </a:solidFill>
              <a:ea typeface="ＭＳ Ｐゴシック" panose="020B0600070205080204" pitchFamily="34" charset="-128"/>
            </a:endParaRPr>
          </a:p>
          <a:p>
            <a:pPr algn="ctr"/>
            <a:r>
              <a:rPr lang="it-IT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Avviso Pubblico </a:t>
            </a:r>
            <a:r>
              <a:rPr lang="it-IT" dirty="0">
                <a:solidFill>
                  <a:srgbClr val="0070C0"/>
                </a:solidFill>
                <a:ea typeface="ＭＳ Ｐゴシック" panose="020B0600070205080204" pitchFamily="34" charset="-128"/>
              </a:rPr>
              <a:t>n</a:t>
            </a:r>
            <a:r>
              <a:rPr lang="it-IT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. 1</a:t>
            </a:r>
            <a:r>
              <a:rPr lang="it-IT" dirty="0">
                <a:solidFill>
                  <a:srgbClr val="0070C0"/>
                </a:solidFill>
                <a:ea typeface="ＭＳ Ｐゴシック" panose="020B0600070205080204" pitchFamily="34" charset="-128"/>
              </a:rPr>
              <a:t>/</a:t>
            </a:r>
            <a:r>
              <a:rPr lang="it-IT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2017</a:t>
            </a:r>
            <a:endParaRPr lang="it-IT" dirty="0">
              <a:solidFill>
                <a:srgbClr val="0070C0"/>
              </a:solidFill>
              <a:ea typeface="ＭＳ Ｐゴシック" panose="020B0600070205080204" pitchFamily="34" charset="-128"/>
            </a:endParaRPr>
          </a:p>
          <a:p>
            <a:pPr algn="ctr"/>
            <a:endParaRPr lang="it-IT" sz="1000" dirty="0" smtClean="0">
              <a:solidFill>
                <a:srgbClr val="0070C0"/>
              </a:solidFill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15780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lum bright="49000"/>
          </a:blip>
          <a:srcRect r="4382"/>
          <a:stretch>
            <a:fillRect/>
          </a:stretch>
        </p:blipFill>
        <p:spPr bwMode="auto">
          <a:xfrm>
            <a:off x="611560" y="476672"/>
            <a:ext cx="853244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Immagine 5"/>
          <p:cNvPicPr>
            <a:picLocks noChangeAspect="1" noChangeArrowheads="1"/>
          </p:cNvPicPr>
          <p:nvPr/>
        </p:nvPicPr>
        <p:blipFill>
          <a:blip r:embed="rId4" cstate="print"/>
          <a:srcRect t="26851" r="5627"/>
          <a:stretch>
            <a:fillRect/>
          </a:stretch>
        </p:blipFill>
        <p:spPr bwMode="auto">
          <a:xfrm>
            <a:off x="6300192" y="6364450"/>
            <a:ext cx="223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CasellaDiTesto 13"/>
          <p:cNvSpPr txBox="1"/>
          <p:nvPr/>
        </p:nvSpPr>
        <p:spPr>
          <a:xfrm>
            <a:off x="251520" y="1628800"/>
            <a:ext cx="7776864" cy="8125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449263" eaLnBrk="1" hangingPunct="1">
              <a:lnSpc>
                <a:spcPct val="95000"/>
              </a:lnSpc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dirty="0">
              <a:solidFill>
                <a:srgbClr val="365F91"/>
              </a:solidFill>
              <a:latin typeface="Arial Black" panose="020B0A04020102020204" pitchFamily="34" charset="0"/>
              <a:ea typeface="ＭＳ Ｐゴシック" panose="020B0600070205080204" pitchFamily="34" charset="-128"/>
            </a:endParaRPr>
          </a:p>
          <a:p>
            <a:pPr eaLnBrk="1" hangingPunct="1">
              <a:defRPr/>
            </a:pPr>
            <a:endParaRPr lang="it-IT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0" y="260648"/>
            <a:ext cx="9144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Tirocini delle professioni </a:t>
            </a:r>
            <a:r>
              <a:rPr lang="it-IT" sz="2800" dirty="0" err="1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ordinistiche</a:t>
            </a:r>
            <a:endParaRPr lang="it-IT" sz="2800" dirty="0" smtClean="0">
              <a:solidFill>
                <a:srgbClr val="0070C0"/>
              </a:solidFill>
              <a:ea typeface="ＭＳ Ｐゴシック" panose="020B0600070205080204" pitchFamily="34" charset="-128"/>
            </a:endParaRPr>
          </a:p>
          <a:p>
            <a:pPr algn="ctr"/>
            <a:endParaRPr lang="it-IT" sz="2800" dirty="0" smtClean="0">
              <a:solidFill>
                <a:srgbClr val="0070C0"/>
              </a:solidFill>
              <a:ea typeface="ＭＳ Ｐゴシック" panose="020B0600070205080204" pitchFamily="34" charset="-128"/>
            </a:endParaRPr>
          </a:p>
          <a:p>
            <a:pPr algn="ctr"/>
            <a:endParaRPr lang="it-IT" sz="1000" dirty="0" smtClean="0">
              <a:solidFill>
                <a:srgbClr val="0070C0"/>
              </a:solidFill>
              <a:ea typeface="ＭＳ Ｐゴシック" panose="020B0600070205080204" pitchFamily="34" charset="-128"/>
            </a:endParaRPr>
          </a:p>
          <a:p>
            <a:pPr algn="ctr"/>
            <a:r>
              <a:rPr lang="it-IT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Avviso Pubblico n. 20/2018 </a:t>
            </a:r>
          </a:p>
        </p:txBody>
      </p:sp>
      <p:pic>
        <p:nvPicPr>
          <p:cNvPr id="11" name="Immagine 10" descr="Proposta logo antropomorfo FSE SICILIA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96" y="6292350"/>
            <a:ext cx="2108148" cy="5760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12B40-A0DA-4D1A-A20A-71BF3E74F813}" type="slidenum">
              <a:rPr lang="en-GB" smtClean="0"/>
              <a:pPr/>
              <a:t>13</a:t>
            </a:fld>
            <a:endParaRPr lang="en-GB"/>
          </a:p>
        </p:txBody>
      </p:sp>
      <p:graphicFrame>
        <p:nvGraphicFramePr>
          <p:cNvPr id="9" name="Diagramma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83042206"/>
              </p:ext>
            </p:extLst>
          </p:nvPr>
        </p:nvGraphicFramePr>
        <p:xfrm>
          <a:off x="48599" y="1988840"/>
          <a:ext cx="9000000" cy="39633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  <p:extLst>
      <p:ext uri="{BB962C8B-B14F-4D97-AF65-F5344CB8AC3E}">
        <p14:creationId xmlns:p14="http://schemas.microsoft.com/office/powerpoint/2010/main" val="1462797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lum bright="49000"/>
          </a:blip>
          <a:srcRect r="4382"/>
          <a:stretch>
            <a:fillRect/>
          </a:stretch>
        </p:blipFill>
        <p:spPr bwMode="auto">
          <a:xfrm>
            <a:off x="611560" y="620688"/>
            <a:ext cx="853244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Immagine 5"/>
          <p:cNvPicPr>
            <a:picLocks noChangeAspect="1" noChangeArrowheads="1"/>
          </p:cNvPicPr>
          <p:nvPr/>
        </p:nvPicPr>
        <p:blipFill>
          <a:blip r:embed="rId4" cstate="print"/>
          <a:srcRect t="26851" r="5627"/>
          <a:stretch>
            <a:fillRect/>
          </a:stretch>
        </p:blipFill>
        <p:spPr bwMode="auto">
          <a:xfrm>
            <a:off x="6300192" y="6364450"/>
            <a:ext cx="223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Immagine 10" descr="Proposta logo antropomorfo FSE SICILIA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96" y="6292350"/>
            <a:ext cx="2108148" cy="5760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12B40-A0DA-4D1A-A20A-71BF3E74F813}" type="slidenum">
              <a:rPr lang="en-GB" smtClean="0"/>
              <a:pPr/>
              <a:t>14</a:t>
            </a:fld>
            <a:endParaRPr lang="en-GB"/>
          </a:p>
        </p:txBody>
      </p:sp>
      <p:sp>
        <p:nvSpPr>
          <p:cNvPr id="10" name="Rettangolo 9"/>
          <p:cNvSpPr/>
          <p:nvPr/>
        </p:nvSpPr>
        <p:spPr>
          <a:xfrm>
            <a:off x="2627785" y="1340768"/>
            <a:ext cx="6336000" cy="1656184"/>
          </a:xfrm>
          <a:prstGeom prst="rect">
            <a:avLst/>
          </a:prstGeom>
          <a:solidFill>
            <a:sysClr val="window" lastClr="FFFFFF"/>
          </a:solidFill>
          <a:ln w="19050" cap="flat" cmpd="sng" algn="ctr">
            <a:solidFill>
              <a:srgbClr val="C06349"/>
            </a:solidFill>
            <a:prstDash val="solid"/>
          </a:ln>
          <a:effectLst/>
        </p:spPr>
        <p:txBody>
          <a:bodyPr lIns="129524" tIns="129524" rIns="129524" bIns="129524" spcCol="1270" rtlCol="0" anchor="ctr"/>
          <a:lstStyle/>
          <a:p>
            <a:pPr lvl="0" algn="just"/>
            <a:r>
              <a:rPr lang="it-IT" sz="1400" b="0" dirty="0" smtClean="0">
                <a:cs typeface="Arial" pitchFamily="34" charset="0"/>
              </a:rPr>
              <a:t>L’Avviso </a:t>
            </a:r>
            <a:r>
              <a:rPr lang="it-IT" sz="1400" b="0" dirty="0">
                <a:cs typeface="Arial" pitchFamily="34" charset="0"/>
              </a:rPr>
              <a:t>prevede l’attivazione, in via sperimentale, di </a:t>
            </a:r>
            <a:r>
              <a:rPr lang="it-IT" sz="1400" b="0" dirty="0" smtClean="0">
                <a:cs typeface="Arial" pitchFamily="34" charset="0"/>
              </a:rPr>
              <a:t>un’azione </a:t>
            </a:r>
            <a:r>
              <a:rPr lang="it-IT" sz="1400" b="0" dirty="0">
                <a:cs typeface="Arial" pitchFamily="34" charset="0"/>
              </a:rPr>
              <a:t>di sostegno alla formazione professionale e all’inserimento nel mondo del lavoro dei giovani </a:t>
            </a:r>
            <a:r>
              <a:rPr lang="it-IT" sz="1400" b="0" dirty="0" smtClean="0">
                <a:cs typeface="Arial" pitchFamily="34" charset="0"/>
              </a:rPr>
              <a:t>che intendono accedere alle professioni </a:t>
            </a:r>
            <a:r>
              <a:rPr lang="it-IT" sz="1400" b="0" dirty="0" err="1" smtClean="0">
                <a:cs typeface="Arial" pitchFamily="34" charset="0"/>
              </a:rPr>
              <a:t>ordinistiche</a:t>
            </a:r>
            <a:r>
              <a:rPr lang="it-IT" sz="1400" b="0" dirty="0" smtClean="0">
                <a:cs typeface="Arial" pitchFamily="34" charset="0"/>
              </a:rPr>
              <a:t> operanti </a:t>
            </a:r>
            <a:r>
              <a:rPr lang="it-IT" sz="1400" b="0" dirty="0">
                <a:cs typeface="Arial" pitchFamily="34" charset="0"/>
              </a:rPr>
              <a:t>nel territorio della Regione Siciliana, attraverso la concessione di indennità di partecipazione per lo svolgimento di tirocini obbligatori e non obbligatori nell’ambito delle professioni </a:t>
            </a:r>
            <a:r>
              <a:rPr lang="it-IT" sz="1400" b="0" dirty="0" err="1">
                <a:cs typeface="Arial" pitchFamily="34" charset="0"/>
              </a:rPr>
              <a:t>ordinistiche</a:t>
            </a:r>
            <a:r>
              <a:rPr lang="it-IT" sz="1400" b="0" dirty="0">
                <a:cs typeface="Arial" pitchFamily="34" charset="0"/>
              </a:rPr>
              <a:t>. </a:t>
            </a:r>
            <a:r>
              <a:rPr lang="it-IT" sz="1400" b="0" dirty="0" smtClean="0">
                <a:cs typeface="Arial" pitchFamily="34" charset="0"/>
              </a:rPr>
              <a:t>L’indennità </a:t>
            </a:r>
            <a:r>
              <a:rPr lang="it-IT" sz="1400" b="0" dirty="0">
                <a:cs typeface="Arial" pitchFamily="34" charset="0"/>
              </a:rPr>
              <a:t>ai tirocinanti è concessa per tirocini avviati dal 07/05/2017 al 15/02/2019 </a:t>
            </a:r>
          </a:p>
        </p:txBody>
      </p:sp>
      <p:sp>
        <p:nvSpPr>
          <p:cNvPr id="15" name="Rettangolo 14"/>
          <p:cNvSpPr/>
          <p:nvPr/>
        </p:nvSpPr>
        <p:spPr>
          <a:xfrm>
            <a:off x="2627785" y="3212975"/>
            <a:ext cx="3168000" cy="396000"/>
          </a:xfrm>
          <a:prstGeom prst="rect">
            <a:avLst/>
          </a:prstGeom>
          <a:solidFill>
            <a:sysClr val="window" lastClr="FFFFFF"/>
          </a:solidFill>
          <a:ln w="19050" cap="flat" cmpd="sng" algn="ctr">
            <a:solidFill>
              <a:srgbClr val="C06349"/>
            </a:solidFill>
            <a:prstDash val="solid"/>
          </a:ln>
          <a:effectLst/>
        </p:spPr>
        <p:txBody>
          <a:bodyPr lIns="129524" tIns="129524" rIns="129524" bIns="129524" spcCol="1270" rtlCol="0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pitchFamily="34" charset="0"/>
              </a:rPr>
              <a:t>Dotazione:</a:t>
            </a:r>
            <a:r>
              <a:rPr kumimoji="0" lang="it-IT" sz="1400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pitchFamily="34" charset="0"/>
              </a:rPr>
              <a:t> </a:t>
            </a:r>
            <a:r>
              <a:rPr kumimoji="0" lang="it-IT" sz="14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pitchFamily="34" charset="0"/>
              </a:rPr>
              <a:t>€ </a:t>
            </a:r>
            <a:r>
              <a:rPr lang="it-IT" sz="1400" kern="0" dirty="0" smtClean="0">
                <a:solidFill>
                  <a:prstClr val="black"/>
                </a:solidFill>
                <a:cs typeface="Arial" pitchFamily="34" charset="0"/>
              </a:rPr>
              <a:t>15</a:t>
            </a:r>
            <a:r>
              <a:rPr kumimoji="0" lang="it-IT" sz="14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pitchFamily="34" charset="0"/>
              </a:rPr>
              <a:t>.000.000</a:t>
            </a:r>
          </a:p>
        </p:txBody>
      </p:sp>
      <p:sp>
        <p:nvSpPr>
          <p:cNvPr id="23" name="CasellaDiTesto 22"/>
          <p:cNvSpPr txBox="1"/>
          <p:nvPr/>
        </p:nvSpPr>
        <p:spPr>
          <a:xfrm>
            <a:off x="0" y="0"/>
            <a:ext cx="914400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Tirocini delle professioni </a:t>
            </a:r>
            <a:r>
              <a:rPr lang="it-IT" sz="2800" dirty="0" err="1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ordinistiche</a:t>
            </a:r>
            <a:endParaRPr lang="it-IT" sz="2800" dirty="0" smtClean="0">
              <a:solidFill>
                <a:srgbClr val="0070C0"/>
              </a:solidFill>
              <a:ea typeface="ＭＳ Ｐゴシック" panose="020B0600070205080204" pitchFamily="34" charset="-128"/>
            </a:endParaRPr>
          </a:p>
          <a:p>
            <a:pPr algn="ctr"/>
            <a:endParaRPr lang="it-IT" sz="1000" dirty="0" smtClean="0">
              <a:solidFill>
                <a:srgbClr val="0070C0"/>
              </a:solidFill>
              <a:ea typeface="ＭＳ Ｐゴシック" panose="020B0600070205080204" pitchFamily="34" charset="-128"/>
            </a:endParaRPr>
          </a:p>
          <a:p>
            <a:pPr algn="ctr"/>
            <a:r>
              <a:rPr lang="it-IT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Avviso Pubblico n. 20/2018 </a:t>
            </a:r>
          </a:p>
        </p:txBody>
      </p:sp>
      <p:sp>
        <p:nvSpPr>
          <p:cNvPr id="24" name="Rettangolo 23"/>
          <p:cNvSpPr/>
          <p:nvPr/>
        </p:nvSpPr>
        <p:spPr>
          <a:xfrm>
            <a:off x="2627784" y="3780656"/>
            <a:ext cx="6336000" cy="800472"/>
          </a:xfrm>
          <a:prstGeom prst="rect">
            <a:avLst/>
          </a:prstGeom>
          <a:solidFill>
            <a:sysClr val="window" lastClr="FFFFFF"/>
          </a:solidFill>
          <a:ln w="19050" cap="flat" cmpd="sng" algn="ctr">
            <a:solidFill>
              <a:srgbClr val="C06349"/>
            </a:solidFill>
            <a:prstDash val="solid"/>
          </a:ln>
          <a:effectLst/>
        </p:spPr>
        <p:txBody>
          <a:bodyPr lIns="129524" tIns="129524" rIns="129524" bIns="129524" spcCol="1270" rtlCol="0" anchor="t"/>
          <a:lstStyle/>
          <a:p>
            <a:pPr marL="0" lvl="2" algn="just">
              <a:defRPr/>
            </a:pPr>
            <a:r>
              <a:rPr lang="it-IT" sz="1400" b="0" dirty="0" smtClean="0">
                <a:cs typeface="Arial" pitchFamily="34" charset="0"/>
              </a:rPr>
              <a:t>Professionisti, studi professionali singoli </a:t>
            </a:r>
            <a:r>
              <a:rPr lang="it-IT" sz="1400" b="0" dirty="0">
                <a:cs typeface="Arial" pitchFamily="34" charset="0"/>
              </a:rPr>
              <a:t>o in forma associata o di rete, impresa o altro soggetto privato o ente pubblico presso cui viene svolto il </a:t>
            </a:r>
            <a:r>
              <a:rPr lang="it-IT" sz="1400" b="0" dirty="0" smtClean="0">
                <a:cs typeface="Arial" pitchFamily="34" charset="0"/>
              </a:rPr>
              <a:t>tirocinio.</a:t>
            </a:r>
            <a:endParaRPr lang="it-IT" sz="1400" b="0" dirty="0">
              <a:cs typeface="Arial" pitchFamily="34" charset="0"/>
            </a:endParaRPr>
          </a:p>
        </p:txBody>
      </p:sp>
      <p:sp>
        <p:nvSpPr>
          <p:cNvPr id="25" name="Rettangolo 24"/>
          <p:cNvSpPr/>
          <p:nvPr/>
        </p:nvSpPr>
        <p:spPr>
          <a:xfrm>
            <a:off x="2627783" y="4644753"/>
            <a:ext cx="6336000" cy="1736575"/>
          </a:xfrm>
          <a:prstGeom prst="rect">
            <a:avLst/>
          </a:prstGeom>
          <a:solidFill>
            <a:sysClr val="window" lastClr="FFFFFF"/>
          </a:solidFill>
          <a:ln w="19050" cap="flat" cmpd="sng" algn="ctr">
            <a:solidFill>
              <a:srgbClr val="C06349"/>
            </a:solidFill>
            <a:prstDash val="solid"/>
          </a:ln>
          <a:effectLst/>
        </p:spPr>
        <p:txBody>
          <a:bodyPr lIns="129524" tIns="129524" rIns="129524" bIns="129524" spcCol="1270" rtlCol="0" anchor="t"/>
          <a:lstStyle/>
          <a:p>
            <a:pPr marL="0" lvl="2">
              <a:defRPr/>
            </a:pPr>
            <a:r>
              <a:rPr lang="it-IT" sz="1400" b="0" dirty="0" smtClean="0">
                <a:cs typeface="Arial" pitchFamily="34" charset="0"/>
              </a:rPr>
              <a:t>Tirocini obbligatori:</a:t>
            </a:r>
          </a:p>
          <a:p>
            <a:pPr marL="0" lvl="2" algn="just">
              <a:defRPr/>
            </a:pPr>
            <a:r>
              <a:rPr lang="it-IT" sz="1400" b="0" dirty="0">
                <a:cs typeface="Arial" pitchFamily="34" charset="0"/>
              </a:rPr>
              <a:t>Soggetti </a:t>
            </a:r>
            <a:r>
              <a:rPr lang="it-IT" sz="1400" b="0" dirty="0" smtClean="0">
                <a:cs typeface="Arial" pitchFamily="34" charset="0"/>
              </a:rPr>
              <a:t>di età compresa 18 e 35 anni, regolarmente iscritti al registro dei praticanti presso un Ordine o Collegio professionale.</a:t>
            </a:r>
          </a:p>
          <a:p>
            <a:pPr marL="0" lvl="2" algn="just">
              <a:defRPr/>
            </a:pPr>
            <a:endParaRPr lang="it-IT" sz="1400" b="0" dirty="0" smtClean="0">
              <a:cs typeface="Arial" pitchFamily="34" charset="0"/>
            </a:endParaRPr>
          </a:p>
          <a:p>
            <a:pPr marL="0" lvl="2" algn="just">
              <a:defRPr/>
            </a:pPr>
            <a:r>
              <a:rPr lang="it-IT" sz="1400" b="0" dirty="0" smtClean="0">
                <a:cs typeface="Arial" pitchFamily="34" charset="0"/>
              </a:rPr>
              <a:t>Tirocini non obbligatori:</a:t>
            </a:r>
          </a:p>
          <a:p>
            <a:pPr marL="0" lvl="2" algn="just">
              <a:defRPr/>
            </a:pPr>
            <a:r>
              <a:rPr lang="it-IT" sz="1400" b="0" dirty="0" smtClean="0">
                <a:cs typeface="Arial" pitchFamily="34" charset="0"/>
              </a:rPr>
              <a:t>Soggetti </a:t>
            </a:r>
            <a:r>
              <a:rPr lang="it-IT" sz="1400" b="0" dirty="0">
                <a:cs typeface="Arial" pitchFamily="34" charset="0"/>
              </a:rPr>
              <a:t>non iscritti all’ordine/collegio/albo al quale il tirocinio si riferisce che non </a:t>
            </a:r>
            <a:r>
              <a:rPr lang="it-IT" sz="1400" b="0" dirty="0" smtClean="0">
                <a:cs typeface="Arial" pitchFamily="34" charset="0"/>
              </a:rPr>
              <a:t>hanno superato </a:t>
            </a:r>
            <a:r>
              <a:rPr lang="it-IT" sz="1400" b="0" dirty="0">
                <a:cs typeface="Arial" pitchFamily="34" charset="0"/>
              </a:rPr>
              <a:t>l’esame di stato per l’iscrizione allo stesso </a:t>
            </a:r>
          </a:p>
        </p:txBody>
      </p:sp>
      <p:sp>
        <p:nvSpPr>
          <p:cNvPr id="33" name="Rettangolo arrotondato 32"/>
          <p:cNvSpPr/>
          <p:nvPr/>
        </p:nvSpPr>
        <p:spPr>
          <a:xfrm>
            <a:off x="338002" y="1988840"/>
            <a:ext cx="1687908" cy="433358"/>
          </a:xfrm>
          <a:prstGeom prst="roundRect">
            <a:avLst/>
          </a:prstGeom>
          <a:solidFill>
            <a:srgbClr val="C06349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129524" tIns="129524" rIns="129524" bIns="129524" spcCol="1270" rtlCol="0" anchor="ctr"/>
          <a:lstStyle/>
          <a:p>
            <a:pPr marL="0" marR="0" lvl="0" indent="0" algn="ctr" defTabSz="128905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DESCRIZIONE</a:t>
            </a:r>
          </a:p>
        </p:txBody>
      </p:sp>
      <p:sp>
        <p:nvSpPr>
          <p:cNvPr id="34" name="Freccia a destra 10"/>
          <p:cNvSpPr/>
          <p:nvPr/>
        </p:nvSpPr>
        <p:spPr>
          <a:xfrm>
            <a:off x="2199668" y="2030239"/>
            <a:ext cx="291130" cy="389509"/>
          </a:xfrm>
          <a:prstGeom prst="rightArrow">
            <a:avLst/>
          </a:prstGeom>
          <a:solidFill>
            <a:srgbClr val="C06349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129524" tIns="129524" rIns="129524" bIns="129524" spcCol="1270" rtlCol="0" anchor="t"/>
          <a:lstStyle/>
          <a:p>
            <a:pPr marL="0" marR="0" lvl="0" indent="0" algn="ctr" defTabSz="128905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it-IT" sz="14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35" name="Rettangolo arrotondato 34"/>
          <p:cNvSpPr/>
          <p:nvPr/>
        </p:nvSpPr>
        <p:spPr>
          <a:xfrm>
            <a:off x="334265" y="3162312"/>
            <a:ext cx="1687907" cy="431999"/>
          </a:xfrm>
          <a:prstGeom prst="roundRect">
            <a:avLst/>
          </a:prstGeom>
          <a:solidFill>
            <a:srgbClr val="C06349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129524" tIns="129524" rIns="129524" bIns="129524" spcCol="1270" rtlCol="0" anchor="ctr"/>
          <a:lstStyle/>
          <a:p>
            <a:pPr marL="0" marR="0" lvl="0" indent="0" algn="ctr" defTabSz="128905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RISORSE FINANZIARIE</a:t>
            </a:r>
            <a:endParaRPr kumimoji="0" lang="it-IT" sz="14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6" name="Freccia a destra 19"/>
          <p:cNvSpPr/>
          <p:nvPr/>
        </p:nvSpPr>
        <p:spPr>
          <a:xfrm>
            <a:off x="2199668" y="3189682"/>
            <a:ext cx="291130" cy="389509"/>
          </a:xfrm>
          <a:prstGeom prst="rightArrow">
            <a:avLst/>
          </a:prstGeom>
          <a:solidFill>
            <a:srgbClr val="C06349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129524" tIns="129524" rIns="129524" bIns="129524" spcCol="1270" rtlCol="0" anchor="t"/>
          <a:lstStyle/>
          <a:p>
            <a:pPr marL="0" marR="0" lvl="0" indent="0" algn="ctr" defTabSz="128905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it-IT" sz="14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37" name="Rettangolo arrotondato 36"/>
          <p:cNvSpPr/>
          <p:nvPr/>
        </p:nvSpPr>
        <p:spPr>
          <a:xfrm>
            <a:off x="346358" y="3984272"/>
            <a:ext cx="1687907" cy="410209"/>
          </a:xfrm>
          <a:prstGeom prst="roundRect">
            <a:avLst/>
          </a:prstGeom>
          <a:solidFill>
            <a:srgbClr val="C06349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129524" tIns="129524" rIns="129524" bIns="129524" spcCol="1270" rtlCol="0" anchor="ctr"/>
          <a:lstStyle/>
          <a:p>
            <a:pPr marL="0" marR="0" lvl="0" indent="0" algn="ctr" defTabSz="128905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BENEFICIARI</a:t>
            </a:r>
            <a:endParaRPr kumimoji="0" lang="it-IT" sz="14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8" name="Freccia a destra 23"/>
          <p:cNvSpPr/>
          <p:nvPr/>
        </p:nvSpPr>
        <p:spPr>
          <a:xfrm>
            <a:off x="2196662" y="4015587"/>
            <a:ext cx="291130" cy="389509"/>
          </a:xfrm>
          <a:prstGeom prst="rightArrow">
            <a:avLst/>
          </a:prstGeom>
          <a:solidFill>
            <a:srgbClr val="C06349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129524" tIns="129524" rIns="129524" bIns="129524" spcCol="1270" rtlCol="0" anchor="t"/>
          <a:lstStyle/>
          <a:p>
            <a:pPr marL="0" marR="0" lvl="0" indent="0" algn="ctr" defTabSz="128905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it-IT" sz="14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39" name="Rettangolo arrotondato 38"/>
          <p:cNvSpPr/>
          <p:nvPr/>
        </p:nvSpPr>
        <p:spPr>
          <a:xfrm>
            <a:off x="337176" y="5251039"/>
            <a:ext cx="1687907" cy="410209"/>
          </a:xfrm>
          <a:prstGeom prst="roundRect">
            <a:avLst/>
          </a:prstGeom>
          <a:solidFill>
            <a:srgbClr val="C06349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129524" tIns="129524" rIns="129524" bIns="129524" spcCol="1270" rtlCol="0" anchor="ctr"/>
          <a:lstStyle/>
          <a:p>
            <a:pPr marL="0" marR="0" lvl="0" indent="0" algn="ctr" defTabSz="128905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DESTINATARI</a:t>
            </a:r>
            <a:endParaRPr kumimoji="0" lang="it-IT" sz="14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0" name="Freccia a destra 23"/>
          <p:cNvSpPr/>
          <p:nvPr/>
        </p:nvSpPr>
        <p:spPr>
          <a:xfrm>
            <a:off x="2196662" y="5251038"/>
            <a:ext cx="291130" cy="389509"/>
          </a:xfrm>
          <a:prstGeom prst="rightArrow">
            <a:avLst/>
          </a:prstGeom>
          <a:solidFill>
            <a:srgbClr val="C06349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129524" tIns="129524" rIns="129524" bIns="129524" spcCol="1270" rtlCol="0" anchor="t"/>
          <a:lstStyle/>
          <a:p>
            <a:pPr marL="0" marR="0" lvl="0" indent="0" algn="ctr" defTabSz="128905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it-IT" sz="14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20" name="Rettangolo 19"/>
          <p:cNvSpPr/>
          <p:nvPr/>
        </p:nvSpPr>
        <p:spPr>
          <a:xfrm>
            <a:off x="5796169" y="3212976"/>
            <a:ext cx="3168000" cy="396000"/>
          </a:xfrm>
          <a:prstGeom prst="rect">
            <a:avLst/>
          </a:prstGeom>
          <a:solidFill>
            <a:sysClr val="window" lastClr="FFFFFF"/>
          </a:solidFill>
          <a:ln w="19050" cap="flat" cmpd="sng" algn="ctr">
            <a:solidFill>
              <a:srgbClr val="C06349"/>
            </a:solidFill>
            <a:prstDash val="solid"/>
          </a:ln>
          <a:effectLst/>
        </p:spPr>
        <p:txBody>
          <a:bodyPr lIns="129524" tIns="129524" rIns="129524" bIns="129524" spcCol="1270" rtlCol="0" anchor="ctr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it-IT" sz="1400" kern="0" dirty="0" smtClean="0">
                <a:solidFill>
                  <a:prstClr val="black"/>
                </a:solidFill>
                <a:cs typeface="Arial" pitchFamily="34" charset="0"/>
              </a:rPr>
              <a:t>Impegnate</a:t>
            </a:r>
            <a:r>
              <a:rPr kumimoji="0" lang="it-IT" sz="14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pitchFamily="34" charset="0"/>
              </a:rPr>
              <a:t>:</a:t>
            </a:r>
            <a:r>
              <a:rPr kumimoji="0" lang="it-IT" sz="1400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pitchFamily="34" charset="0"/>
              </a:rPr>
              <a:t> </a:t>
            </a:r>
            <a:r>
              <a:rPr kumimoji="0" lang="it-IT" sz="14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pitchFamily="34" charset="0"/>
              </a:rPr>
              <a:t>€ </a:t>
            </a:r>
            <a:r>
              <a:rPr lang="it-IT" sz="1400" kern="0" dirty="0" smtClean="0">
                <a:solidFill>
                  <a:prstClr val="black"/>
                </a:solidFill>
                <a:cs typeface="Arial" pitchFamily="34" charset="0"/>
              </a:rPr>
              <a:t>9.943.200</a:t>
            </a:r>
            <a:endParaRPr kumimoji="0" lang="it-IT" sz="140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900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lum bright="49000"/>
          </a:blip>
          <a:srcRect r="4382"/>
          <a:stretch>
            <a:fillRect/>
          </a:stretch>
        </p:blipFill>
        <p:spPr bwMode="auto">
          <a:xfrm>
            <a:off x="611560" y="620688"/>
            <a:ext cx="853244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Immagine 5"/>
          <p:cNvPicPr>
            <a:picLocks noChangeAspect="1" noChangeArrowheads="1"/>
          </p:cNvPicPr>
          <p:nvPr/>
        </p:nvPicPr>
        <p:blipFill>
          <a:blip r:embed="rId4" cstate="print"/>
          <a:srcRect t="26851" r="5627"/>
          <a:stretch>
            <a:fillRect/>
          </a:stretch>
        </p:blipFill>
        <p:spPr bwMode="auto">
          <a:xfrm>
            <a:off x="6300192" y="6364450"/>
            <a:ext cx="223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Immagine 10" descr="Proposta logo antropomorfo FSE SICILIA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96" y="6292350"/>
            <a:ext cx="2108148" cy="5760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12B40-A0DA-4D1A-A20A-71BF3E74F813}" type="slidenum">
              <a:rPr lang="en-GB" smtClean="0"/>
              <a:pPr/>
              <a:t>15</a:t>
            </a:fld>
            <a:endParaRPr lang="en-GB"/>
          </a:p>
        </p:txBody>
      </p:sp>
      <p:sp>
        <p:nvSpPr>
          <p:cNvPr id="23" name="CasellaDiTesto 22"/>
          <p:cNvSpPr txBox="1"/>
          <p:nvPr/>
        </p:nvSpPr>
        <p:spPr>
          <a:xfrm>
            <a:off x="0" y="0"/>
            <a:ext cx="914400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Tirocini delle professioni </a:t>
            </a:r>
            <a:r>
              <a:rPr lang="it-IT" sz="2800" dirty="0" err="1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ordinistiche</a:t>
            </a:r>
            <a:endParaRPr lang="it-IT" sz="2800" dirty="0" smtClean="0">
              <a:solidFill>
                <a:srgbClr val="0070C0"/>
              </a:solidFill>
              <a:ea typeface="ＭＳ Ｐゴシック" panose="020B0600070205080204" pitchFamily="34" charset="-128"/>
            </a:endParaRPr>
          </a:p>
          <a:p>
            <a:pPr algn="ctr"/>
            <a:endParaRPr lang="it-IT" sz="1000" dirty="0" smtClean="0">
              <a:solidFill>
                <a:srgbClr val="0070C0"/>
              </a:solidFill>
              <a:ea typeface="ＭＳ Ｐゴシック" panose="020B0600070205080204" pitchFamily="34" charset="-128"/>
            </a:endParaRPr>
          </a:p>
          <a:p>
            <a:pPr algn="ctr"/>
            <a:r>
              <a:rPr lang="it-IT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Avviso Pubblico n. 20/2018 </a:t>
            </a:r>
          </a:p>
        </p:txBody>
      </p:sp>
      <p:graphicFrame>
        <p:nvGraphicFramePr>
          <p:cNvPr id="21" name="Tabella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8118411"/>
              </p:ext>
            </p:extLst>
          </p:nvPr>
        </p:nvGraphicFramePr>
        <p:xfrm>
          <a:off x="1331641" y="1700807"/>
          <a:ext cx="6552729" cy="3690855"/>
        </p:xfrm>
        <a:graphic>
          <a:graphicData uri="http://schemas.openxmlformats.org/drawingml/2006/table">
            <a:tbl>
              <a:tblPr/>
              <a:tblGrid>
                <a:gridCol w="18722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531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2734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62833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Finestre di presentazione</a:t>
                      </a:r>
                    </a:p>
                  </a:txBody>
                  <a:tcPr marL="9525" marR="9525" marT="9360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634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 Numero Istanze finanziate</a:t>
                      </a:r>
                    </a:p>
                  </a:txBody>
                  <a:tcPr marL="9525" marR="9525" marT="9360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634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Importo</a:t>
                      </a:r>
                    </a:p>
                    <a:p>
                      <a:pPr algn="ctr" fontAlgn="ctr"/>
                      <a:r>
                        <a:rPr lang="it-IT" sz="1600" b="1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finanziato</a:t>
                      </a:r>
                      <a:r>
                        <a:rPr lang="it-IT" sz="16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 (€)</a:t>
                      </a:r>
                      <a:endParaRPr lang="it-IT" sz="1600" b="1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9525" marR="9525" marT="9360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634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2191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Prima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D3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502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D3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          3.678.000,00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D3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2191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Seconda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          4.055.400,00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2191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Totale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D3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1.254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D3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          7.733.400,00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D3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21915">
                <a:tc>
                  <a:txBody>
                    <a:bodyPr/>
                    <a:lstStyle/>
                    <a:p>
                      <a:pPr algn="ctr" fontAlgn="ctr"/>
                      <a:endParaRPr lang="it-IT" sz="11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it-IT" sz="11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2191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Terza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E' in corso l'istruttoria di 832 istanze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7900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lum bright="49000"/>
          </a:blip>
          <a:srcRect r="4382"/>
          <a:stretch>
            <a:fillRect/>
          </a:stretch>
        </p:blipFill>
        <p:spPr bwMode="auto">
          <a:xfrm>
            <a:off x="611560" y="548016"/>
            <a:ext cx="853244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Immagine 5"/>
          <p:cNvPicPr>
            <a:picLocks noChangeAspect="1" noChangeArrowheads="1"/>
          </p:cNvPicPr>
          <p:nvPr/>
        </p:nvPicPr>
        <p:blipFill>
          <a:blip r:embed="rId4" cstate="print"/>
          <a:srcRect t="26851" r="5627"/>
          <a:stretch>
            <a:fillRect/>
          </a:stretch>
        </p:blipFill>
        <p:spPr bwMode="auto">
          <a:xfrm>
            <a:off x="6300192" y="6364450"/>
            <a:ext cx="223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CasellaDiTesto 13"/>
          <p:cNvSpPr txBox="1"/>
          <p:nvPr/>
        </p:nvSpPr>
        <p:spPr>
          <a:xfrm>
            <a:off x="251520" y="1628800"/>
            <a:ext cx="7776864" cy="8125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449263" eaLnBrk="1" hangingPunct="1">
              <a:lnSpc>
                <a:spcPct val="95000"/>
              </a:lnSpc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dirty="0">
              <a:solidFill>
                <a:srgbClr val="365F91"/>
              </a:solidFill>
              <a:latin typeface="Arial Black" panose="020B0A04020102020204" pitchFamily="34" charset="0"/>
              <a:ea typeface="ＭＳ Ｐゴシック" panose="020B0600070205080204" pitchFamily="34" charset="-128"/>
            </a:endParaRPr>
          </a:p>
          <a:p>
            <a:pPr eaLnBrk="1" hangingPunct="1">
              <a:defRPr/>
            </a:pPr>
            <a:endParaRPr lang="it-IT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251520" y="116632"/>
            <a:ext cx="86040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300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Contributi all’occupazione </a:t>
            </a:r>
          </a:p>
          <a:p>
            <a:pPr algn="ctr"/>
            <a:r>
              <a:rPr lang="it-IT" sz="2300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per i disoccupati di lunga durata</a:t>
            </a:r>
          </a:p>
          <a:p>
            <a:pPr algn="ctr"/>
            <a:r>
              <a:rPr lang="it-IT" sz="2300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(Bonus occupazionale)</a:t>
            </a:r>
          </a:p>
          <a:p>
            <a:pPr algn="ctr"/>
            <a:endParaRPr lang="it-IT" sz="2300" dirty="0" smtClean="0">
              <a:solidFill>
                <a:srgbClr val="0070C0"/>
              </a:solidFill>
              <a:ea typeface="ＭＳ Ｐゴシック" panose="020B0600070205080204" pitchFamily="34" charset="-128"/>
            </a:endParaRPr>
          </a:p>
          <a:p>
            <a:pPr algn="ctr"/>
            <a:r>
              <a:rPr lang="it-IT" sz="2300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Avviso Pubblico n. 21/2018 </a:t>
            </a:r>
          </a:p>
        </p:txBody>
      </p:sp>
      <p:pic>
        <p:nvPicPr>
          <p:cNvPr id="11" name="Immagine 10" descr="Proposta logo antropomorfo FSE SICILIA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96" y="6292350"/>
            <a:ext cx="2108148" cy="5760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12B40-A0DA-4D1A-A20A-71BF3E74F813}" type="slidenum">
              <a:rPr lang="en-GB" smtClean="0"/>
              <a:pPr/>
              <a:t>16</a:t>
            </a:fld>
            <a:endParaRPr lang="en-GB"/>
          </a:p>
        </p:txBody>
      </p:sp>
      <p:graphicFrame>
        <p:nvGraphicFramePr>
          <p:cNvPr id="9" name="Diagramma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19669307"/>
              </p:ext>
            </p:extLst>
          </p:nvPr>
        </p:nvGraphicFramePr>
        <p:xfrm>
          <a:off x="72000" y="2129993"/>
          <a:ext cx="9000000" cy="39633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  <p:extLst>
      <p:ext uri="{BB962C8B-B14F-4D97-AF65-F5344CB8AC3E}">
        <p14:creationId xmlns:p14="http://schemas.microsoft.com/office/powerpoint/2010/main" val="1462797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lum bright="49000"/>
          </a:blip>
          <a:srcRect r="4382"/>
          <a:stretch>
            <a:fillRect/>
          </a:stretch>
        </p:blipFill>
        <p:spPr bwMode="auto">
          <a:xfrm>
            <a:off x="611560" y="908720"/>
            <a:ext cx="853244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Immagine 5"/>
          <p:cNvPicPr>
            <a:picLocks noChangeAspect="1" noChangeArrowheads="1"/>
          </p:cNvPicPr>
          <p:nvPr/>
        </p:nvPicPr>
        <p:blipFill>
          <a:blip r:embed="rId4" cstate="print"/>
          <a:srcRect t="26851" r="5627"/>
          <a:stretch>
            <a:fillRect/>
          </a:stretch>
        </p:blipFill>
        <p:spPr bwMode="auto">
          <a:xfrm>
            <a:off x="6300192" y="6364450"/>
            <a:ext cx="223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Immagine 10" descr="Proposta logo antropomorfo FSE SICILIA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96" y="6292350"/>
            <a:ext cx="2108148" cy="5760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12B40-A0DA-4D1A-A20A-71BF3E74F813}" type="slidenum">
              <a:rPr lang="en-GB" smtClean="0"/>
              <a:pPr/>
              <a:t>17</a:t>
            </a:fld>
            <a:endParaRPr lang="en-GB"/>
          </a:p>
        </p:txBody>
      </p:sp>
      <p:sp>
        <p:nvSpPr>
          <p:cNvPr id="10" name="Rettangolo 9"/>
          <p:cNvSpPr/>
          <p:nvPr/>
        </p:nvSpPr>
        <p:spPr>
          <a:xfrm>
            <a:off x="2627785" y="1946201"/>
            <a:ext cx="6336703" cy="1512168"/>
          </a:xfrm>
          <a:prstGeom prst="rect">
            <a:avLst/>
          </a:prstGeom>
          <a:solidFill>
            <a:sysClr val="window" lastClr="FFFFFF"/>
          </a:solidFill>
          <a:ln w="19050" cap="flat" cmpd="sng" algn="ctr">
            <a:solidFill>
              <a:srgbClr val="D16349"/>
            </a:solidFill>
            <a:prstDash val="solid"/>
          </a:ln>
          <a:effectLst/>
        </p:spPr>
        <p:txBody>
          <a:bodyPr lIns="129524" tIns="129524" rIns="129524" bIns="129524" spcCol="1270" rtlCol="0" anchor="ctr"/>
          <a:lstStyle/>
          <a:p>
            <a:pPr lvl="0" algn="just"/>
            <a:r>
              <a:rPr lang="it-IT" sz="1400" b="0" dirty="0" smtClean="0">
                <a:cs typeface="Arial" pitchFamily="34" charset="0"/>
              </a:rPr>
              <a:t>Contributo alle imprese (bonus assunzione) per l’inserimento/reinserimento occupazionale con contratti stabili a tempo indeterminato di lavoratori che versano in una condizione di maggiore rischio di fuoriuscita dal mercato del lavoro, con particolare riferimento ai disoccupati di lunga durata e ai disabili ai sensi di quanto definito dalla Legge 68/99.</a:t>
            </a:r>
          </a:p>
          <a:p>
            <a:pPr lvl="0" algn="just"/>
            <a:r>
              <a:rPr lang="it-IT" sz="1400" b="0" dirty="0" smtClean="0">
                <a:cs typeface="Arial" pitchFamily="34" charset="0"/>
              </a:rPr>
              <a:t>Il bonus è riconosciuto per le assunzioni dei destinatari che sono realizzate nel periodo compreso tra il 01/06/2017 e il 30/06/2019.</a:t>
            </a:r>
            <a:endParaRPr lang="it-IT" sz="1400" b="0" dirty="0">
              <a:cs typeface="Arial" pitchFamily="34" charset="0"/>
            </a:endParaRPr>
          </a:p>
        </p:txBody>
      </p:sp>
      <p:sp>
        <p:nvSpPr>
          <p:cNvPr id="15" name="Rettangolo 14"/>
          <p:cNvSpPr/>
          <p:nvPr/>
        </p:nvSpPr>
        <p:spPr>
          <a:xfrm>
            <a:off x="2627785" y="3530377"/>
            <a:ext cx="3168000" cy="371117"/>
          </a:xfrm>
          <a:prstGeom prst="rect">
            <a:avLst/>
          </a:prstGeom>
          <a:solidFill>
            <a:sysClr val="window" lastClr="FFFFFF"/>
          </a:solidFill>
          <a:ln w="19050" cap="flat" cmpd="sng" algn="ctr">
            <a:solidFill>
              <a:srgbClr val="D16349"/>
            </a:solidFill>
            <a:prstDash val="solid"/>
          </a:ln>
          <a:effectLst/>
        </p:spPr>
        <p:txBody>
          <a:bodyPr lIns="129524" tIns="129524" rIns="129524" bIns="129524" spcCol="1270" rtlCol="0" anchor="ctr"/>
          <a:lstStyle/>
          <a:p>
            <a:pPr marR="0" lvl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pitchFamily="34" charset="0"/>
              </a:rPr>
              <a:t>Dotazione:</a:t>
            </a:r>
            <a:r>
              <a:rPr kumimoji="0" lang="it-IT" sz="1400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pitchFamily="34" charset="0"/>
              </a:rPr>
              <a:t> </a:t>
            </a:r>
            <a:r>
              <a:rPr kumimoji="0" lang="it-IT" sz="14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pitchFamily="34" charset="0"/>
              </a:rPr>
              <a:t>€ </a:t>
            </a:r>
            <a:r>
              <a:rPr lang="it-IT" sz="1400" kern="0" dirty="0" smtClean="0">
                <a:solidFill>
                  <a:prstClr val="black"/>
                </a:solidFill>
                <a:cs typeface="Arial" pitchFamily="34" charset="0"/>
              </a:rPr>
              <a:t>15</a:t>
            </a:r>
            <a:r>
              <a:rPr kumimoji="0" lang="it-IT" sz="14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pitchFamily="34" charset="0"/>
              </a:rPr>
              <a:t>.000.000</a:t>
            </a:r>
          </a:p>
        </p:txBody>
      </p:sp>
      <p:sp>
        <p:nvSpPr>
          <p:cNvPr id="19" name="Rettangolo 18"/>
          <p:cNvSpPr/>
          <p:nvPr/>
        </p:nvSpPr>
        <p:spPr>
          <a:xfrm>
            <a:off x="2627784" y="4005064"/>
            <a:ext cx="6336704" cy="576064"/>
          </a:xfrm>
          <a:prstGeom prst="rect">
            <a:avLst/>
          </a:prstGeom>
          <a:solidFill>
            <a:sysClr val="window" lastClr="FFFFFF"/>
          </a:solidFill>
          <a:ln w="19050" cap="flat" cmpd="sng" algn="ctr">
            <a:solidFill>
              <a:srgbClr val="D16349"/>
            </a:solidFill>
            <a:prstDash val="solid"/>
          </a:ln>
          <a:effectLst/>
        </p:spPr>
        <p:txBody>
          <a:bodyPr lIns="129524" tIns="129524" rIns="129524" bIns="129524" spcCol="1270" rtlCol="0" anchor="t"/>
          <a:lstStyle/>
          <a:p>
            <a:pPr marL="0" lvl="2">
              <a:defRPr/>
            </a:pPr>
            <a:r>
              <a:rPr lang="it-IT" sz="1400" b="0" dirty="0" smtClean="0">
                <a:cs typeface="Arial" pitchFamily="34" charset="0"/>
              </a:rPr>
              <a:t>Imprese </a:t>
            </a:r>
          </a:p>
          <a:p>
            <a:pPr marL="0" lvl="2">
              <a:buFont typeface="Arial" pitchFamily="34" charset="0"/>
              <a:buChar char="•"/>
              <a:defRPr/>
            </a:pPr>
            <a:endParaRPr lang="it-IT" sz="1400" b="0" dirty="0" smtClean="0">
              <a:cs typeface="Arial" pitchFamily="34" charset="0"/>
            </a:endParaRPr>
          </a:p>
        </p:txBody>
      </p:sp>
      <p:sp>
        <p:nvSpPr>
          <p:cNvPr id="23" name="CasellaDiTesto 22"/>
          <p:cNvSpPr txBox="1"/>
          <p:nvPr/>
        </p:nvSpPr>
        <p:spPr>
          <a:xfrm>
            <a:off x="0" y="0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Contributi all’occupazione per i disoccupati</a:t>
            </a:r>
          </a:p>
          <a:p>
            <a:pPr algn="ctr"/>
            <a:r>
              <a:rPr lang="it-IT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di lunga durata (Bonus occupazionale)</a:t>
            </a:r>
          </a:p>
          <a:p>
            <a:pPr algn="ctr"/>
            <a:r>
              <a:rPr lang="it-IT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Avviso Pubblico n. 21/2018 </a:t>
            </a:r>
          </a:p>
          <a:p>
            <a:pPr algn="ctr"/>
            <a:r>
              <a:rPr lang="it-IT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 </a:t>
            </a:r>
          </a:p>
        </p:txBody>
      </p:sp>
      <p:sp>
        <p:nvSpPr>
          <p:cNvPr id="25" name="Rettangolo 24"/>
          <p:cNvSpPr/>
          <p:nvPr/>
        </p:nvSpPr>
        <p:spPr>
          <a:xfrm>
            <a:off x="2627784" y="4653136"/>
            <a:ext cx="6336704" cy="1224135"/>
          </a:xfrm>
          <a:prstGeom prst="rect">
            <a:avLst/>
          </a:prstGeom>
          <a:solidFill>
            <a:sysClr val="window" lastClr="FFFFFF"/>
          </a:solidFill>
          <a:ln w="19050" cap="flat" cmpd="sng" algn="ctr">
            <a:solidFill>
              <a:srgbClr val="D16349"/>
            </a:solidFill>
            <a:prstDash val="solid"/>
          </a:ln>
          <a:effectLst/>
        </p:spPr>
        <p:txBody>
          <a:bodyPr lIns="129524" tIns="129524" rIns="129524" bIns="129524" spcCol="1270" rtlCol="0" anchor="t"/>
          <a:lstStyle/>
          <a:p>
            <a:pPr marL="0" lvl="2">
              <a:lnSpc>
                <a:spcPct val="150000"/>
              </a:lnSpc>
              <a:defRPr/>
            </a:pPr>
            <a:r>
              <a:rPr lang="it-IT" sz="1400" b="0" dirty="0" smtClean="0">
                <a:cs typeface="Arial" pitchFamily="34" charset="0"/>
              </a:rPr>
              <a:t>Soggetti con un’età compresa tra i 18 e i 65 anni:</a:t>
            </a:r>
          </a:p>
          <a:p>
            <a:pPr marL="0" lvl="2">
              <a:lnSpc>
                <a:spcPct val="150000"/>
              </a:lnSpc>
              <a:buFontTx/>
              <a:buChar char="-"/>
              <a:defRPr/>
            </a:pPr>
            <a:r>
              <a:rPr lang="it-IT" sz="1400" b="0" dirty="0" smtClean="0">
                <a:cs typeface="Arial" pitchFamily="34" charset="0"/>
              </a:rPr>
              <a:t>in cerca di lavoro da più di 12 mesi;</a:t>
            </a:r>
          </a:p>
          <a:p>
            <a:pPr marL="0" lvl="2">
              <a:lnSpc>
                <a:spcPct val="150000"/>
              </a:lnSpc>
              <a:defRPr/>
            </a:pPr>
            <a:r>
              <a:rPr lang="it-IT" sz="1400" b="0" dirty="0" smtClean="0">
                <a:cs typeface="Arial" pitchFamily="34" charset="0"/>
              </a:rPr>
              <a:t>-in cerca di lavoro da più 6 mesi se giovani da 18 a 24 anni</a:t>
            </a:r>
          </a:p>
        </p:txBody>
      </p:sp>
      <p:sp>
        <p:nvSpPr>
          <p:cNvPr id="20" name="Rettangolo arrotondato 19"/>
          <p:cNvSpPr/>
          <p:nvPr/>
        </p:nvSpPr>
        <p:spPr>
          <a:xfrm>
            <a:off x="338002" y="2450257"/>
            <a:ext cx="1687908" cy="433358"/>
          </a:xfrm>
          <a:prstGeom prst="roundRect">
            <a:avLst/>
          </a:prstGeom>
          <a:solidFill>
            <a:srgbClr val="D16349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129524" tIns="129524" rIns="129524" bIns="129524" spcCol="1270" rtlCol="0" anchor="ctr"/>
          <a:lstStyle/>
          <a:p>
            <a:pPr marL="0" marR="0" lvl="0" indent="0" algn="ctr" defTabSz="128905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DESCRIZIONE</a:t>
            </a:r>
          </a:p>
        </p:txBody>
      </p:sp>
      <p:sp>
        <p:nvSpPr>
          <p:cNvPr id="24" name="Freccia a destra 10"/>
          <p:cNvSpPr/>
          <p:nvPr/>
        </p:nvSpPr>
        <p:spPr>
          <a:xfrm>
            <a:off x="2199668" y="2491656"/>
            <a:ext cx="291130" cy="389509"/>
          </a:xfrm>
          <a:prstGeom prst="rightArrow">
            <a:avLst/>
          </a:prstGeom>
          <a:solidFill>
            <a:srgbClr val="D16349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129524" tIns="129524" rIns="129524" bIns="129524" spcCol="1270" rtlCol="0" anchor="t"/>
          <a:lstStyle/>
          <a:p>
            <a:pPr marL="0" marR="0" lvl="0" indent="0" algn="ctr" defTabSz="128905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it-IT" sz="14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26" name="Rettangolo arrotondato 25"/>
          <p:cNvSpPr/>
          <p:nvPr/>
        </p:nvSpPr>
        <p:spPr>
          <a:xfrm>
            <a:off x="334265" y="3501057"/>
            <a:ext cx="1687907" cy="431999"/>
          </a:xfrm>
          <a:prstGeom prst="roundRect">
            <a:avLst/>
          </a:prstGeom>
          <a:solidFill>
            <a:srgbClr val="D16349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129524" tIns="129524" rIns="129524" bIns="129524" spcCol="1270" rtlCol="0" anchor="ctr"/>
          <a:lstStyle/>
          <a:p>
            <a:pPr marL="0" marR="0" lvl="0" indent="0" algn="ctr" defTabSz="128905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RISORSE FINANZIARIE</a:t>
            </a:r>
            <a:endParaRPr kumimoji="0" lang="it-IT" sz="14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7" name="Freccia a destra 19"/>
          <p:cNvSpPr/>
          <p:nvPr/>
        </p:nvSpPr>
        <p:spPr>
          <a:xfrm>
            <a:off x="2199668" y="3528427"/>
            <a:ext cx="291130" cy="389509"/>
          </a:xfrm>
          <a:prstGeom prst="rightArrow">
            <a:avLst/>
          </a:prstGeom>
          <a:solidFill>
            <a:srgbClr val="D16349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129524" tIns="129524" rIns="129524" bIns="129524" spcCol="1270" rtlCol="0" anchor="t"/>
          <a:lstStyle/>
          <a:p>
            <a:pPr marL="0" marR="0" lvl="0" indent="0" algn="ctr" defTabSz="128905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it-IT" sz="14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28" name="Rettangolo arrotondato 27"/>
          <p:cNvSpPr/>
          <p:nvPr/>
        </p:nvSpPr>
        <p:spPr>
          <a:xfrm>
            <a:off x="346358" y="4077072"/>
            <a:ext cx="1687907" cy="410209"/>
          </a:xfrm>
          <a:prstGeom prst="roundRect">
            <a:avLst/>
          </a:prstGeom>
          <a:solidFill>
            <a:srgbClr val="D16349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129524" tIns="129524" rIns="129524" bIns="129524" spcCol="1270" rtlCol="0" anchor="ctr"/>
          <a:lstStyle/>
          <a:p>
            <a:pPr marL="0" marR="0" lvl="0" indent="0" algn="ctr" defTabSz="128905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BENEFICIARI</a:t>
            </a:r>
            <a:endParaRPr kumimoji="0" lang="it-IT" sz="14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9" name="Freccia a destra 23"/>
          <p:cNvSpPr/>
          <p:nvPr/>
        </p:nvSpPr>
        <p:spPr>
          <a:xfrm>
            <a:off x="2196662" y="4108387"/>
            <a:ext cx="291130" cy="389509"/>
          </a:xfrm>
          <a:prstGeom prst="rightArrow">
            <a:avLst/>
          </a:prstGeom>
          <a:solidFill>
            <a:srgbClr val="D16349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129524" tIns="129524" rIns="129524" bIns="129524" spcCol="1270" rtlCol="0" anchor="t"/>
          <a:lstStyle/>
          <a:p>
            <a:pPr marL="0" marR="0" lvl="0" indent="0" algn="ctr" defTabSz="128905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it-IT" sz="14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30" name="Rettangolo arrotondato 29"/>
          <p:cNvSpPr/>
          <p:nvPr/>
        </p:nvSpPr>
        <p:spPr>
          <a:xfrm>
            <a:off x="337176" y="5179030"/>
            <a:ext cx="1687907" cy="410209"/>
          </a:xfrm>
          <a:prstGeom prst="roundRect">
            <a:avLst/>
          </a:prstGeom>
          <a:solidFill>
            <a:srgbClr val="D16349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129524" tIns="129524" rIns="129524" bIns="129524" spcCol="1270" rtlCol="0" anchor="ctr"/>
          <a:lstStyle/>
          <a:p>
            <a:pPr marL="0" marR="0" lvl="0" indent="0" algn="ctr" defTabSz="128905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DESTINATARI</a:t>
            </a:r>
            <a:endParaRPr kumimoji="0" lang="it-IT" sz="14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1" name="Freccia a destra 23"/>
          <p:cNvSpPr/>
          <p:nvPr/>
        </p:nvSpPr>
        <p:spPr>
          <a:xfrm>
            <a:off x="2196662" y="5179029"/>
            <a:ext cx="291130" cy="389509"/>
          </a:xfrm>
          <a:prstGeom prst="rightArrow">
            <a:avLst/>
          </a:prstGeom>
          <a:solidFill>
            <a:srgbClr val="D16349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129524" tIns="129524" rIns="129524" bIns="129524" spcCol="1270" rtlCol="0" anchor="t"/>
          <a:lstStyle/>
          <a:p>
            <a:pPr marL="0" marR="0" lvl="0" indent="0" algn="ctr" defTabSz="128905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it-IT" sz="14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21" name="Rettangolo 20"/>
          <p:cNvSpPr/>
          <p:nvPr/>
        </p:nvSpPr>
        <p:spPr>
          <a:xfrm>
            <a:off x="5796136" y="3533024"/>
            <a:ext cx="3168000" cy="371117"/>
          </a:xfrm>
          <a:prstGeom prst="rect">
            <a:avLst/>
          </a:prstGeom>
          <a:solidFill>
            <a:sysClr val="window" lastClr="FFFFFF"/>
          </a:solidFill>
          <a:ln w="19050" cap="flat" cmpd="sng" algn="ctr">
            <a:solidFill>
              <a:srgbClr val="D16349"/>
            </a:solidFill>
            <a:prstDash val="solid"/>
          </a:ln>
          <a:effectLst/>
        </p:spPr>
        <p:txBody>
          <a:bodyPr lIns="129524" tIns="129524" rIns="129524" bIns="129524" spcCol="1270" rtlCol="0" anchor="ctr"/>
          <a:lstStyle/>
          <a:p>
            <a:pPr marR="0" lvl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pitchFamily="34" charset="0"/>
              </a:rPr>
              <a:t>Impegni:</a:t>
            </a:r>
            <a:r>
              <a:rPr kumimoji="0" lang="it-IT" sz="1400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pitchFamily="34" charset="0"/>
              </a:rPr>
              <a:t> </a:t>
            </a:r>
            <a:r>
              <a:rPr kumimoji="0" lang="it-IT" sz="14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pitchFamily="34" charset="0"/>
              </a:rPr>
              <a:t>€ </a:t>
            </a:r>
            <a:r>
              <a:rPr lang="it-IT" sz="1400" kern="0" dirty="0" smtClean="0">
                <a:solidFill>
                  <a:prstClr val="black"/>
                </a:solidFill>
                <a:cs typeface="Arial" pitchFamily="34" charset="0"/>
              </a:rPr>
              <a:t>1.881.343,11</a:t>
            </a:r>
            <a:endParaRPr kumimoji="0" lang="it-IT" sz="140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900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lum bright="49000"/>
          </a:blip>
          <a:srcRect r="4382"/>
          <a:stretch>
            <a:fillRect/>
          </a:stretch>
        </p:blipFill>
        <p:spPr bwMode="auto">
          <a:xfrm>
            <a:off x="611560" y="620688"/>
            <a:ext cx="853244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Immagine 5"/>
          <p:cNvPicPr>
            <a:picLocks noChangeAspect="1" noChangeArrowheads="1"/>
          </p:cNvPicPr>
          <p:nvPr/>
        </p:nvPicPr>
        <p:blipFill>
          <a:blip r:embed="rId4" cstate="print"/>
          <a:srcRect t="26851" r="5627"/>
          <a:stretch>
            <a:fillRect/>
          </a:stretch>
        </p:blipFill>
        <p:spPr bwMode="auto">
          <a:xfrm>
            <a:off x="6300192" y="6364450"/>
            <a:ext cx="223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Immagine 10" descr="Proposta logo antropomorfo FSE SICILIA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96" y="6292350"/>
            <a:ext cx="2108148" cy="5760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12B40-A0DA-4D1A-A20A-71BF3E74F813}" type="slidenum">
              <a:rPr lang="en-GB" smtClean="0"/>
              <a:pPr/>
              <a:t>18</a:t>
            </a:fld>
            <a:endParaRPr lang="en-GB"/>
          </a:p>
        </p:txBody>
      </p:sp>
      <p:graphicFrame>
        <p:nvGraphicFramePr>
          <p:cNvPr id="21" name="Tabella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5472569"/>
              </p:ext>
            </p:extLst>
          </p:nvPr>
        </p:nvGraphicFramePr>
        <p:xfrm>
          <a:off x="1302324" y="1700807"/>
          <a:ext cx="6552730" cy="3619755"/>
        </p:xfrm>
        <a:graphic>
          <a:graphicData uri="http://schemas.openxmlformats.org/drawingml/2006/table">
            <a:tbl>
              <a:tblPr/>
              <a:tblGrid>
                <a:gridCol w="13815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364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1738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1738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62833">
                <a:tc>
                  <a:txBody>
                    <a:bodyPr/>
                    <a:lstStyle/>
                    <a:p>
                      <a:pPr algn="ctr" fontAlgn="ctr"/>
                      <a:endParaRPr lang="it-IT" sz="16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634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 Numero </a:t>
                      </a:r>
                      <a:r>
                        <a:rPr lang="it-IT" sz="1600" b="1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Istanze</a:t>
                      </a:r>
                      <a:endParaRPr lang="it-IT" sz="1600" b="1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9525" marR="9525" marT="936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634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N. Assunzioni</a:t>
                      </a:r>
                      <a:r>
                        <a:rPr lang="it-IT" sz="16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 </a:t>
                      </a:r>
                      <a:endParaRPr lang="it-IT" sz="1600" b="1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9525" marR="9525" marT="936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634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Importo</a:t>
                      </a:r>
                    </a:p>
                    <a:p>
                      <a:pPr algn="ctr" fontAlgn="ctr"/>
                      <a:r>
                        <a:rPr lang="it-IT" sz="1600" b="1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finanziato</a:t>
                      </a:r>
                      <a:r>
                        <a:rPr lang="it-IT" sz="1600" b="1" i="0" u="none" strike="noStrike" baseline="0" dirty="0" smtClean="0">
                          <a:solidFill>
                            <a:srgbClr val="FFFFFF"/>
                          </a:solidFill>
                          <a:latin typeface="Arial"/>
                        </a:rPr>
                        <a:t> (€)</a:t>
                      </a:r>
                      <a:endParaRPr lang="it-IT" sz="1600" b="1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9525" marR="9525" marT="936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634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2191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Istanze finanziate </a:t>
                      </a:r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(DDG 1045 del 17/04/2019)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T="93600" marB="9360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ED3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107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T="93600" marB="9360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ED3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168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T="93600" marB="9360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ED3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kern="0" dirty="0" smtClean="0">
                          <a:solidFill>
                            <a:prstClr val="black"/>
                          </a:solidFill>
                          <a:cs typeface="Arial" pitchFamily="34" charset="0"/>
                        </a:rPr>
                        <a:t>1.881.343,11</a:t>
                      </a:r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T="93600" marB="9360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ED3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2191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Istanze in istruttoria</a:t>
                      </a:r>
                      <a:r>
                        <a:rPr lang="it-IT" sz="1600" b="1" i="0" u="none" strike="noStrike" baseline="0" dirty="0" smtClean="0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r>
                        <a:rPr lang="it-IT" sz="1400" b="1" i="0" u="none" strike="noStrike" baseline="0" dirty="0" smtClean="0">
                          <a:solidFill>
                            <a:srgbClr val="000000"/>
                          </a:solidFill>
                          <a:latin typeface="Arial"/>
                        </a:rPr>
                        <a:t>(importo stimato)</a:t>
                      </a:r>
                      <a:endParaRPr lang="it-IT" sz="1400" b="1" i="0" u="none" strike="noStrike" dirty="0" smtClean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T="93600" marB="936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327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T="93600" marB="936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600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T="93600" marB="936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8.400.000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T="93600" marB="936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21915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it-IT" sz="11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(Procedura</a:t>
                      </a:r>
                      <a:r>
                        <a:rPr lang="it-IT" sz="1100" b="1" i="0" u="none" strike="noStrike" baseline="0" dirty="0" smtClean="0">
                          <a:solidFill>
                            <a:srgbClr val="000000"/>
                          </a:solidFill>
                          <a:latin typeface="Arial"/>
                        </a:rPr>
                        <a:t> a sportello) </a:t>
                      </a:r>
                      <a:endParaRPr lang="it-IT" sz="11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algn="l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it-IT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it-IT" sz="11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it-IT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9" name="CasellaDiTesto 8"/>
          <p:cNvSpPr txBox="1"/>
          <p:nvPr/>
        </p:nvSpPr>
        <p:spPr>
          <a:xfrm>
            <a:off x="0" y="0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Contributi all’occupazione per i disoccupati</a:t>
            </a:r>
          </a:p>
          <a:p>
            <a:pPr algn="ctr"/>
            <a:r>
              <a:rPr lang="it-IT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di lunga durata (Bonus occupazionale)</a:t>
            </a:r>
          </a:p>
          <a:p>
            <a:pPr algn="ctr"/>
            <a:r>
              <a:rPr lang="it-IT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Avviso Pubblico n. 21/2018 </a:t>
            </a:r>
          </a:p>
          <a:p>
            <a:pPr algn="ctr"/>
            <a:r>
              <a:rPr lang="it-IT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53252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lum bright="49000"/>
          </a:blip>
          <a:srcRect r="4382"/>
          <a:stretch>
            <a:fillRect/>
          </a:stretch>
        </p:blipFill>
        <p:spPr bwMode="auto">
          <a:xfrm>
            <a:off x="611560" y="476672"/>
            <a:ext cx="853244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Immagine 5"/>
          <p:cNvPicPr>
            <a:picLocks noChangeAspect="1" noChangeArrowheads="1"/>
          </p:cNvPicPr>
          <p:nvPr/>
        </p:nvPicPr>
        <p:blipFill>
          <a:blip r:embed="rId4" cstate="print"/>
          <a:srcRect t="26851" r="5627"/>
          <a:stretch>
            <a:fillRect/>
          </a:stretch>
        </p:blipFill>
        <p:spPr bwMode="auto">
          <a:xfrm>
            <a:off x="6300192" y="6364450"/>
            <a:ext cx="223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CasellaDiTesto 13"/>
          <p:cNvSpPr txBox="1"/>
          <p:nvPr/>
        </p:nvSpPr>
        <p:spPr>
          <a:xfrm>
            <a:off x="251520" y="1628800"/>
            <a:ext cx="7776864" cy="8125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449263" eaLnBrk="1" hangingPunct="1">
              <a:lnSpc>
                <a:spcPct val="95000"/>
              </a:lnSpc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dirty="0">
              <a:solidFill>
                <a:srgbClr val="365F91"/>
              </a:solidFill>
              <a:latin typeface="Arial Black" panose="020B0A04020102020204" pitchFamily="34" charset="0"/>
              <a:ea typeface="ＭＳ Ｐゴシック" panose="020B0600070205080204" pitchFamily="34" charset="-128"/>
            </a:endParaRPr>
          </a:p>
          <a:p>
            <a:pPr eaLnBrk="1" hangingPunct="1">
              <a:defRPr/>
            </a:pPr>
            <a:endParaRPr lang="it-IT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0" y="260648"/>
            <a:ext cx="9144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Tirocini extracurriculari</a:t>
            </a:r>
          </a:p>
          <a:p>
            <a:pPr algn="ctr"/>
            <a:endParaRPr lang="it-IT" sz="2800" dirty="0" smtClean="0">
              <a:solidFill>
                <a:srgbClr val="0070C0"/>
              </a:solidFill>
              <a:ea typeface="ＭＳ Ｐゴシック" panose="020B0600070205080204" pitchFamily="34" charset="-128"/>
            </a:endParaRPr>
          </a:p>
          <a:p>
            <a:pPr algn="ctr"/>
            <a:endParaRPr lang="it-IT" sz="1000" dirty="0" smtClean="0">
              <a:solidFill>
                <a:srgbClr val="0070C0"/>
              </a:solidFill>
              <a:ea typeface="ＭＳ Ｐゴシック" panose="020B0600070205080204" pitchFamily="34" charset="-128"/>
            </a:endParaRPr>
          </a:p>
          <a:p>
            <a:pPr algn="ctr"/>
            <a:r>
              <a:rPr lang="it-IT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Avviso Pubblico n. 22/2018 </a:t>
            </a:r>
          </a:p>
        </p:txBody>
      </p:sp>
      <p:pic>
        <p:nvPicPr>
          <p:cNvPr id="11" name="Immagine 10" descr="Proposta logo antropomorfo FSE SICILIA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96" y="6292350"/>
            <a:ext cx="2108148" cy="5760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12B40-A0DA-4D1A-A20A-71BF3E74F813}" type="slidenum">
              <a:rPr lang="en-GB" smtClean="0"/>
              <a:pPr/>
              <a:t>19</a:t>
            </a:fld>
            <a:endParaRPr lang="en-GB"/>
          </a:p>
        </p:txBody>
      </p:sp>
      <p:graphicFrame>
        <p:nvGraphicFramePr>
          <p:cNvPr id="9" name="Diagramma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13675871"/>
              </p:ext>
            </p:extLst>
          </p:nvPr>
        </p:nvGraphicFramePr>
        <p:xfrm>
          <a:off x="72000" y="1939450"/>
          <a:ext cx="9000000" cy="41538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  <p:extLst>
      <p:ext uri="{BB962C8B-B14F-4D97-AF65-F5344CB8AC3E}">
        <p14:creationId xmlns:p14="http://schemas.microsoft.com/office/powerpoint/2010/main" val="2239372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lum bright="49000"/>
          </a:blip>
          <a:srcRect r="4382"/>
          <a:stretch>
            <a:fillRect/>
          </a:stretch>
        </p:blipFill>
        <p:spPr bwMode="auto">
          <a:xfrm>
            <a:off x="611560" y="476672"/>
            <a:ext cx="853244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Immagine 5"/>
          <p:cNvPicPr>
            <a:picLocks noChangeAspect="1" noChangeArrowheads="1"/>
          </p:cNvPicPr>
          <p:nvPr/>
        </p:nvPicPr>
        <p:blipFill>
          <a:blip r:embed="rId4" cstate="print"/>
          <a:srcRect t="26851" r="5627"/>
          <a:stretch>
            <a:fillRect/>
          </a:stretch>
        </p:blipFill>
        <p:spPr bwMode="auto">
          <a:xfrm>
            <a:off x="6300192" y="6364450"/>
            <a:ext cx="223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CasellaDiTesto 13"/>
          <p:cNvSpPr txBox="1"/>
          <p:nvPr/>
        </p:nvSpPr>
        <p:spPr>
          <a:xfrm>
            <a:off x="251520" y="1628800"/>
            <a:ext cx="7776864" cy="8125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449263" eaLnBrk="1" hangingPunct="1">
              <a:lnSpc>
                <a:spcPct val="95000"/>
              </a:lnSpc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dirty="0">
              <a:solidFill>
                <a:srgbClr val="365F91"/>
              </a:solidFill>
              <a:latin typeface="Arial Black" panose="020B0A04020102020204" pitchFamily="34" charset="0"/>
              <a:ea typeface="ＭＳ Ｐゴシック" panose="020B0600070205080204" pitchFamily="34" charset="-128"/>
            </a:endParaRPr>
          </a:p>
          <a:p>
            <a:pPr eaLnBrk="1" hangingPunct="1">
              <a:defRPr/>
            </a:pPr>
            <a:endParaRPr lang="it-IT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0" y="260648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PRINCIPALI INIZIATIVE GIÀ AVVIATE</a:t>
            </a:r>
            <a:endParaRPr lang="it-IT" dirty="0">
              <a:solidFill>
                <a:srgbClr val="0070C0"/>
              </a:solidFill>
              <a:ea typeface="ＭＳ Ｐゴシック" panose="020B0600070205080204" pitchFamily="34" charset="-128"/>
            </a:endParaRPr>
          </a:p>
        </p:txBody>
      </p:sp>
      <p:pic>
        <p:nvPicPr>
          <p:cNvPr id="11" name="Immagine 10" descr="Proposta logo antropomorfo FSE SICILIA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6282000"/>
            <a:ext cx="2108148" cy="5760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12B40-A0DA-4D1A-A20A-71BF3E74F813}" type="slidenum">
              <a:rPr lang="en-GB" smtClean="0"/>
              <a:pPr/>
              <a:t>2</a:t>
            </a:fld>
            <a:endParaRPr lang="en-GB"/>
          </a:p>
        </p:txBody>
      </p:sp>
      <p:graphicFrame>
        <p:nvGraphicFramePr>
          <p:cNvPr id="9" name="Tabel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0554884"/>
              </p:ext>
            </p:extLst>
          </p:nvPr>
        </p:nvGraphicFramePr>
        <p:xfrm>
          <a:off x="395536" y="1378656"/>
          <a:ext cx="8424938" cy="4549865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34226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140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8823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90702"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Iniziativa</a:t>
                      </a:r>
                      <a:endParaRPr lang="it-IT" sz="14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4" marR="91434" marT="45733" marB="45733" anchor="ctr">
                    <a:solidFill>
                      <a:srgbClr val="C0634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Step</a:t>
                      </a:r>
                      <a:r>
                        <a:rPr lang="it-IT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procedurale</a:t>
                      </a:r>
                      <a:endParaRPr lang="it-IT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4" marR="91434" marT="45733" marB="45733" anchor="ctr">
                    <a:solidFill>
                      <a:srgbClr val="C0634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Risorse finanziarie</a:t>
                      </a:r>
                      <a:endParaRPr lang="it-IT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4" marR="91434" marT="45733" marB="45733" anchor="ctr">
                    <a:solidFill>
                      <a:srgbClr val="C0634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635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kern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Tirocini extra-curriculari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kern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(ex misura 5 PON-IOG)</a:t>
                      </a:r>
                      <a:endParaRPr lang="it-IT" sz="1400" b="0" kern="1200" dirty="0">
                        <a:solidFill>
                          <a:schemeClr val="dk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1434" marR="91434" marT="45733" marB="45733" anchor="ctr">
                    <a:solidFill>
                      <a:srgbClr val="EED3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aseline="0" dirty="0" smtClean="0">
                          <a:latin typeface="Arial" pitchFamily="34" charset="0"/>
                          <a:cs typeface="Arial" pitchFamily="34" charset="0"/>
                        </a:rPr>
                        <a:t>Conclusa</a:t>
                      </a:r>
                    </a:p>
                  </a:txBody>
                  <a:tcPr marL="91434" marR="91434" marT="45733" marB="45733" anchor="ctr">
                    <a:solidFill>
                      <a:srgbClr val="EED3C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400" kern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€</a:t>
                      </a:r>
                      <a:r>
                        <a:rPr lang="it-IT" sz="1400" kern="12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23.237.399,85</a:t>
                      </a:r>
                      <a:endParaRPr lang="it-IT" sz="1400" kern="1200" dirty="0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>
                    <a:solidFill>
                      <a:srgbClr val="EED3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723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Percorsi di Istruzione e Formazione Professionale (ex misura 2b PON-IOG)</a:t>
                      </a:r>
                      <a:endParaRPr lang="it-IT" sz="12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4" marR="91434" marT="45733" marB="45733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Conclusa</a:t>
                      </a:r>
                    </a:p>
                  </a:txBody>
                  <a:tcPr marL="91434" marR="91434" marT="45733" marB="45733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€ 8.657.023,23</a:t>
                      </a:r>
                      <a:endParaRPr lang="it-IT" sz="12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723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Incentivo Occupazione SUD (ex</a:t>
                      </a:r>
                      <a:r>
                        <a:rPr lang="it-IT" sz="1200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PON-SPAO)</a:t>
                      </a:r>
                      <a:endParaRPr lang="it-IT" sz="12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4" marR="91434" marT="45733" marB="45733" anchor="ctr">
                    <a:solidFill>
                      <a:srgbClr val="EED3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Conclusa</a:t>
                      </a:r>
                    </a:p>
                  </a:txBody>
                  <a:tcPr marL="91434" marR="91434" marT="45733" marB="45733" anchor="ctr">
                    <a:solidFill>
                      <a:srgbClr val="EED3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€ 31.455.000</a:t>
                      </a:r>
                    </a:p>
                  </a:txBody>
                  <a:tcPr marL="0" marR="0" marT="0" marB="0" anchor="ctr">
                    <a:solidFill>
                      <a:srgbClr val="EED3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723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kern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Convenzione </a:t>
                      </a:r>
                      <a:r>
                        <a:rPr lang="it-IT" sz="1200" kern="1200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Formez</a:t>
                      </a:r>
                      <a:r>
                        <a:rPr lang="it-IT" sz="1200" kern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kern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“La Sicilia è il tuo futuro”</a:t>
                      </a:r>
                      <a:endParaRPr lang="it-IT" sz="1200" b="0" kern="1200" dirty="0">
                        <a:solidFill>
                          <a:schemeClr val="dk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1434" marR="91434" marT="45733" marB="4573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aseline="0" dirty="0" smtClean="0">
                          <a:latin typeface="Arial" pitchFamily="34" charset="0"/>
                          <a:cs typeface="Arial" pitchFamily="34" charset="0"/>
                        </a:rPr>
                        <a:t>Attuazione</a:t>
                      </a:r>
                    </a:p>
                  </a:txBody>
                  <a:tcPr marL="91434" marR="91434" marT="45733" marB="4573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€ 1.350.000</a:t>
                      </a:r>
                      <a:endParaRPr lang="it-IT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4" marR="91434" marT="45733" marB="45733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895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kern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Contratto di Ricollocazione (</a:t>
                      </a:r>
                      <a:r>
                        <a:rPr lang="it-IT" sz="1200" kern="1200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Co.d.R</a:t>
                      </a:r>
                      <a:r>
                        <a:rPr lang="it-IT" sz="1200" kern="12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.)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kern="12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(Avviso 1/2017)</a:t>
                      </a:r>
                    </a:p>
                  </a:txBody>
                  <a:tcPr marL="91434" marR="91434" marT="45733" marB="45733" anchor="ctr">
                    <a:solidFill>
                      <a:srgbClr val="EED3C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200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Attuazione</a:t>
                      </a:r>
                    </a:p>
                  </a:txBody>
                  <a:tcPr marL="91434" marR="91434" marT="45733" marB="45733" anchor="ctr">
                    <a:solidFill>
                      <a:srgbClr val="EED3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€ 15.000.000</a:t>
                      </a:r>
                      <a:endParaRPr lang="it-IT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4" marR="91434" marT="45733" marB="45733" anchor="ctr">
                    <a:solidFill>
                      <a:srgbClr val="EED3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608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kern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Tirocini obbligatori e non obbligatori delle professioni </a:t>
                      </a:r>
                      <a:r>
                        <a:rPr lang="it-IT" sz="1200" kern="1200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ordinistiche</a:t>
                      </a:r>
                      <a:endParaRPr lang="it-IT" sz="1200" kern="1200" dirty="0" smtClean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kern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(Avviso 20/2018 )</a:t>
                      </a:r>
                      <a:endParaRPr lang="it-IT" sz="1200" b="0" kern="1200" dirty="0">
                        <a:solidFill>
                          <a:schemeClr val="dk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1434" marR="91434" marT="45733" marB="4573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Attuazione</a:t>
                      </a:r>
                    </a:p>
                  </a:txBody>
                  <a:tcPr marL="91434" marR="91434" marT="45733" marB="45733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u="none" strike="noStrike" kern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€ 15.000.000</a:t>
                      </a:r>
                      <a:endParaRPr lang="it-IT" sz="1200" b="0" i="0" u="none" strike="noStrike" kern="1200" dirty="0" smtClean="0">
                        <a:solidFill>
                          <a:srgbClr val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608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kern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Contributi all'occupazione per i disoccupati di lunga durata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kern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(Avviso 21/2018 )</a:t>
                      </a:r>
                      <a:endParaRPr lang="it-IT" sz="1200" b="0" kern="1200" dirty="0">
                        <a:solidFill>
                          <a:schemeClr val="dk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1434" marR="91434" marT="45733" marB="45733" anchor="ctr">
                    <a:solidFill>
                      <a:srgbClr val="EED3C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200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Attuazione</a:t>
                      </a:r>
                    </a:p>
                  </a:txBody>
                  <a:tcPr marL="91434" marR="91434" marT="45733" marB="45733" anchor="ctr">
                    <a:solidFill>
                      <a:srgbClr val="EED3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€15.000.000</a:t>
                      </a:r>
                    </a:p>
                    <a:p>
                      <a:pPr algn="ctr"/>
                      <a:endParaRPr lang="it-IT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4" marR="91434" marT="45733" marB="45733" anchor="ctr">
                    <a:solidFill>
                      <a:srgbClr val="EED3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9184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kern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Tirocini extracurriculari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kern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(Avviso 22/2018)</a:t>
                      </a:r>
                      <a:endParaRPr lang="it-IT" sz="1200" b="0" kern="1200" dirty="0">
                        <a:solidFill>
                          <a:schemeClr val="dk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1434" marR="91434" marT="45733" marB="45733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200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Attuazione</a:t>
                      </a:r>
                    </a:p>
                  </a:txBody>
                  <a:tcPr marL="91434" marR="91434" marT="45733" marB="45733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u="none" strike="noStrike" kern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€30.000.000</a:t>
                      </a:r>
                      <a:endParaRPr lang="it-IT" sz="1200" b="0" i="0" u="none" strike="noStrike" kern="1200" dirty="0" smtClean="0">
                        <a:solidFill>
                          <a:srgbClr val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lum bright="49000"/>
          </a:blip>
          <a:srcRect r="4382"/>
          <a:stretch>
            <a:fillRect/>
          </a:stretch>
        </p:blipFill>
        <p:spPr bwMode="auto">
          <a:xfrm>
            <a:off x="611560" y="476672"/>
            <a:ext cx="853244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Immagine 5"/>
          <p:cNvPicPr>
            <a:picLocks noChangeAspect="1" noChangeArrowheads="1"/>
          </p:cNvPicPr>
          <p:nvPr/>
        </p:nvPicPr>
        <p:blipFill>
          <a:blip r:embed="rId4" cstate="print"/>
          <a:srcRect t="26851" r="5627"/>
          <a:stretch>
            <a:fillRect/>
          </a:stretch>
        </p:blipFill>
        <p:spPr bwMode="auto">
          <a:xfrm>
            <a:off x="6300192" y="6364450"/>
            <a:ext cx="223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Immagine 10" descr="Proposta logo antropomorfo FSE SICILIA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96" y="6292350"/>
            <a:ext cx="2108148" cy="5760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12B40-A0DA-4D1A-A20A-71BF3E74F813}" type="slidenum">
              <a:rPr lang="en-GB" smtClean="0"/>
              <a:pPr/>
              <a:t>20</a:t>
            </a:fld>
            <a:endParaRPr lang="en-GB"/>
          </a:p>
        </p:txBody>
      </p:sp>
      <p:sp>
        <p:nvSpPr>
          <p:cNvPr id="10" name="Rettangolo 9"/>
          <p:cNvSpPr/>
          <p:nvPr/>
        </p:nvSpPr>
        <p:spPr>
          <a:xfrm>
            <a:off x="2339753" y="980728"/>
            <a:ext cx="6624735" cy="1368152"/>
          </a:xfrm>
          <a:prstGeom prst="rect">
            <a:avLst/>
          </a:prstGeom>
          <a:solidFill>
            <a:sysClr val="window" lastClr="FFFFFF"/>
          </a:solidFill>
          <a:ln w="19050" cap="flat" cmpd="sng" algn="ctr">
            <a:solidFill>
              <a:srgbClr val="D16349"/>
            </a:solidFill>
            <a:prstDash val="solid"/>
          </a:ln>
          <a:effectLst/>
        </p:spPr>
        <p:txBody>
          <a:bodyPr lIns="108000" tIns="72000" rIns="108000" bIns="72000" spcCol="1270" rtlCol="0" anchor="ctr"/>
          <a:lstStyle/>
          <a:p>
            <a:pPr lvl="0" algn="just"/>
            <a:r>
              <a:rPr lang="it-IT" sz="1400" b="0" dirty="0">
                <a:cs typeface="Arial" pitchFamily="34" charset="0"/>
              </a:rPr>
              <a:t>L’avviso prevede il finanziamento di tirocini extracurriculari finalizzati a sostenere esperienze formative e professionali in grado di rafforzare i livelli di </a:t>
            </a:r>
            <a:r>
              <a:rPr lang="it-IT" sz="1400" b="0" dirty="0" err="1" smtClean="0">
                <a:cs typeface="Arial" pitchFamily="34" charset="0"/>
              </a:rPr>
              <a:t>occupabilità</a:t>
            </a:r>
            <a:r>
              <a:rPr lang="it-IT" sz="1400" b="0" dirty="0" smtClean="0">
                <a:cs typeface="Arial" pitchFamily="34" charset="0"/>
              </a:rPr>
              <a:t> </a:t>
            </a:r>
            <a:r>
              <a:rPr lang="it-IT" sz="1400" b="0" dirty="0">
                <a:cs typeface="Arial" pitchFamily="34" charset="0"/>
              </a:rPr>
              <a:t>di giovani ed adulti disoccupati e di ampliare le loro opportunità d’inserimento </a:t>
            </a:r>
            <a:r>
              <a:rPr lang="it-IT" sz="1400" b="0" dirty="0" smtClean="0">
                <a:cs typeface="Arial" pitchFamily="34" charset="0"/>
              </a:rPr>
              <a:t>lavorativo. La misura </a:t>
            </a:r>
            <a:r>
              <a:rPr lang="it-IT" sz="1400" b="0" dirty="0">
                <a:cs typeface="Arial" pitchFamily="34" charset="0"/>
              </a:rPr>
              <a:t>prevede l’erogazione dell’indennità di tirocinio svolto, un contributo ai soggetti promotori ed un Bonus occupazionale riservato alle imprese che assumono i tirocinanti che hanno realizzato il tirocinio presso di </a:t>
            </a:r>
            <a:r>
              <a:rPr lang="it-IT" sz="1400" b="0" dirty="0" smtClean="0">
                <a:cs typeface="Arial" pitchFamily="34" charset="0"/>
              </a:rPr>
              <a:t>loro.</a:t>
            </a:r>
            <a:endParaRPr lang="it-IT" sz="1400" b="0" dirty="0">
              <a:cs typeface="Arial" pitchFamily="34" charset="0"/>
            </a:endParaRPr>
          </a:p>
        </p:txBody>
      </p:sp>
      <p:sp>
        <p:nvSpPr>
          <p:cNvPr id="15" name="Rettangolo 14"/>
          <p:cNvSpPr/>
          <p:nvPr/>
        </p:nvSpPr>
        <p:spPr>
          <a:xfrm>
            <a:off x="2339752" y="2420888"/>
            <a:ext cx="6624736" cy="371117"/>
          </a:xfrm>
          <a:prstGeom prst="rect">
            <a:avLst/>
          </a:prstGeom>
          <a:solidFill>
            <a:sysClr val="window" lastClr="FFFFFF"/>
          </a:solidFill>
          <a:ln w="19050" cap="flat" cmpd="sng" algn="ctr">
            <a:solidFill>
              <a:srgbClr val="D16349"/>
            </a:solidFill>
            <a:prstDash val="solid"/>
          </a:ln>
          <a:effectLst/>
        </p:spPr>
        <p:txBody>
          <a:bodyPr lIns="129524" tIns="129524" rIns="129524" bIns="129524" spcCol="1270" rtlCol="0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pitchFamily="34" charset="0"/>
              </a:rPr>
              <a:t>Dotazione:</a:t>
            </a:r>
            <a:r>
              <a:rPr kumimoji="0" lang="it-IT" sz="1400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pitchFamily="34" charset="0"/>
              </a:rPr>
              <a:t> </a:t>
            </a:r>
            <a:r>
              <a:rPr kumimoji="0" lang="it-IT" sz="14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pitchFamily="34" charset="0"/>
              </a:rPr>
              <a:t>€ 30.000.000</a:t>
            </a:r>
          </a:p>
        </p:txBody>
      </p:sp>
      <p:sp>
        <p:nvSpPr>
          <p:cNvPr id="19" name="Rettangolo 18"/>
          <p:cNvSpPr/>
          <p:nvPr/>
        </p:nvSpPr>
        <p:spPr>
          <a:xfrm>
            <a:off x="2339752" y="2862943"/>
            <a:ext cx="6624736" cy="1790193"/>
          </a:xfrm>
          <a:prstGeom prst="rect">
            <a:avLst/>
          </a:prstGeom>
          <a:solidFill>
            <a:sysClr val="window" lastClr="FFFFFF"/>
          </a:solidFill>
          <a:ln w="19050" cap="flat" cmpd="sng" algn="ctr">
            <a:solidFill>
              <a:srgbClr val="D16349"/>
            </a:solidFill>
            <a:prstDash val="solid"/>
          </a:ln>
          <a:effectLst/>
        </p:spPr>
        <p:txBody>
          <a:bodyPr lIns="108000" tIns="0" rIns="108000" bIns="0" spcCol="1270" rtlCol="0" anchor="t"/>
          <a:lstStyle/>
          <a:p>
            <a:pPr lvl="0" algn="just"/>
            <a:r>
              <a:rPr lang="it-IT" sz="1400" b="0" dirty="0" smtClean="0">
                <a:cs typeface="Arial" pitchFamily="34" charset="0"/>
              </a:rPr>
              <a:t>- Centri </a:t>
            </a:r>
            <a:r>
              <a:rPr lang="it-IT" sz="1400" b="0" dirty="0">
                <a:cs typeface="Arial" pitchFamily="34" charset="0"/>
              </a:rPr>
              <a:t>pubblici per l’impiego della </a:t>
            </a:r>
            <a:r>
              <a:rPr lang="it-IT" sz="1400" b="0" dirty="0" smtClean="0">
                <a:cs typeface="Arial" pitchFamily="34" charset="0"/>
              </a:rPr>
              <a:t>Regione Siciliana;</a:t>
            </a:r>
            <a:endParaRPr lang="it-IT" sz="1400" b="0" dirty="0">
              <a:cs typeface="Arial" pitchFamily="34" charset="0"/>
            </a:endParaRPr>
          </a:p>
          <a:p>
            <a:pPr lvl="0" algn="just"/>
            <a:r>
              <a:rPr lang="it-IT" sz="1400" b="0" dirty="0" smtClean="0">
                <a:cs typeface="Arial" pitchFamily="34" charset="0"/>
              </a:rPr>
              <a:t>- Enti </a:t>
            </a:r>
            <a:r>
              <a:rPr lang="it-IT" sz="1400" b="0" dirty="0">
                <a:cs typeface="Arial" pitchFamily="34" charset="0"/>
              </a:rPr>
              <a:t>accreditati ai servizi per il lavoro, generali e specialistici (SGO e SSF), nell’ambito del territorio della </a:t>
            </a:r>
            <a:r>
              <a:rPr lang="it-IT" sz="1400" b="0" dirty="0" smtClean="0">
                <a:cs typeface="Arial" pitchFamily="34" charset="0"/>
              </a:rPr>
              <a:t>regione Sicilia </a:t>
            </a:r>
            <a:r>
              <a:rPr lang="it-IT" sz="1400" b="0" dirty="0">
                <a:cs typeface="Arial" pitchFamily="34" charset="0"/>
              </a:rPr>
              <a:t>ai sensi di quanto prescritto nel DDG n. 1251 del 24/03/2015, e che sono pertanto inseriti nell’elenco in periodico aggiornamento, istituito con DDG n. 1279 del 27/03/2015 e pubblicato nel sito del Dipartimento;</a:t>
            </a:r>
          </a:p>
          <a:p>
            <a:pPr algn="just"/>
            <a:r>
              <a:rPr lang="it-IT" sz="1400" b="0" dirty="0" smtClean="0">
                <a:cs typeface="Arial" pitchFamily="34" charset="0"/>
              </a:rPr>
              <a:t>- Enti </a:t>
            </a:r>
            <a:r>
              <a:rPr lang="it-IT" sz="1400" b="0" dirty="0">
                <a:cs typeface="Arial" pitchFamily="34" charset="0"/>
              </a:rPr>
              <a:t>di cui all'art. 6 del </a:t>
            </a:r>
            <a:r>
              <a:rPr lang="it-IT" sz="1400" b="0" dirty="0" err="1">
                <a:cs typeface="Arial" pitchFamily="34" charset="0"/>
              </a:rPr>
              <a:t>D.lgs</a:t>
            </a:r>
            <a:r>
              <a:rPr lang="it-IT" sz="1400" b="0" dirty="0">
                <a:cs typeface="Arial" pitchFamily="34" charset="0"/>
              </a:rPr>
              <a:t> 276/2003  in quanto autorizzati </a:t>
            </a:r>
            <a:r>
              <a:rPr lang="it-IT" sz="1400" b="0" i="1" dirty="0" err="1">
                <a:cs typeface="Arial" pitchFamily="34" charset="0"/>
              </a:rPr>
              <a:t>ope</a:t>
            </a:r>
            <a:r>
              <a:rPr lang="it-IT" sz="1400" b="0" i="1" dirty="0">
                <a:cs typeface="Arial" pitchFamily="34" charset="0"/>
              </a:rPr>
              <a:t> </a:t>
            </a:r>
            <a:r>
              <a:rPr lang="it-IT" sz="1400" b="0" i="1" dirty="0" err="1" smtClean="0">
                <a:cs typeface="Arial" pitchFamily="34" charset="0"/>
              </a:rPr>
              <a:t>legis</a:t>
            </a:r>
            <a:r>
              <a:rPr lang="it-IT" sz="1400" b="0" dirty="0" smtClean="0">
                <a:cs typeface="Arial" pitchFamily="34" charset="0"/>
              </a:rPr>
              <a:t>;</a:t>
            </a:r>
          </a:p>
          <a:p>
            <a:pPr algn="just"/>
            <a:r>
              <a:rPr kumimoji="0" lang="it-IT" sz="1400" b="0" i="0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pitchFamily="34" charset="0"/>
              </a:rPr>
              <a:t>- Imprese che assumono i tirocinanti alla conclusione del tirocinio svolto.</a:t>
            </a:r>
          </a:p>
        </p:txBody>
      </p:sp>
      <p:sp>
        <p:nvSpPr>
          <p:cNvPr id="22" name="CasellaDiTesto 21"/>
          <p:cNvSpPr txBox="1"/>
          <p:nvPr/>
        </p:nvSpPr>
        <p:spPr>
          <a:xfrm>
            <a:off x="0" y="0"/>
            <a:ext cx="914400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Tirocini extracurriculari</a:t>
            </a:r>
          </a:p>
          <a:p>
            <a:pPr algn="ctr"/>
            <a:endParaRPr lang="it-IT" sz="1000" dirty="0" smtClean="0">
              <a:solidFill>
                <a:srgbClr val="0070C0"/>
              </a:solidFill>
              <a:ea typeface="ＭＳ Ｐゴシック" panose="020B0600070205080204" pitchFamily="34" charset="-128"/>
            </a:endParaRPr>
          </a:p>
          <a:p>
            <a:pPr algn="ctr"/>
            <a:r>
              <a:rPr lang="it-IT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Avviso Pubblico n. 22/2018</a:t>
            </a:r>
          </a:p>
        </p:txBody>
      </p:sp>
      <p:sp>
        <p:nvSpPr>
          <p:cNvPr id="25" name="Rettangolo 24"/>
          <p:cNvSpPr/>
          <p:nvPr/>
        </p:nvSpPr>
        <p:spPr>
          <a:xfrm>
            <a:off x="2339752" y="4725144"/>
            <a:ext cx="6624736" cy="1656184"/>
          </a:xfrm>
          <a:prstGeom prst="rect">
            <a:avLst/>
          </a:prstGeom>
          <a:solidFill>
            <a:sysClr val="window" lastClr="FFFFFF"/>
          </a:solidFill>
          <a:ln w="19050" cap="flat" cmpd="sng" algn="ctr">
            <a:solidFill>
              <a:srgbClr val="D16349"/>
            </a:solidFill>
            <a:prstDash val="solid"/>
          </a:ln>
          <a:effectLst/>
        </p:spPr>
        <p:txBody>
          <a:bodyPr lIns="108000" tIns="72000" rIns="108000" bIns="0" spcCol="1270" rtlCol="0" anchor="t"/>
          <a:lstStyle/>
          <a:p>
            <a:pPr lvl="0" algn="just"/>
            <a:r>
              <a:rPr lang="it-IT" sz="1400" dirty="0" smtClean="0">
                <a:cs typeface="Arial" pitchFamily="34" charset="0"/>
              </a:rPr>
              <a:t>Giovani </a:t>
            </a:r>
            <a:r>
              <a:rPr lang="it-IT" sz="1400" dirty="0">
                <a:cs typeface="Arial" pitchFamily="34" charset="0"/>
              </a:rPr>
              <a:t>disoccupati, inattivi, in cerca di prima occupazione</a:t>
            </a:r>
            <a:r>
              <a:rPr lang="it-IT" sz="1400" b="0" dirty="0">
                <a:cs typeface="Arial" pitchFamily="34" charset="0"/>
              </a:rPr>
              <a:t>, appartenenti alla fascia di età compresa tra i 16 e i 35 anni con ISEE non superiore a € </a:t>
            </a:r>
            <a:r>
              <a:rPr lang="it-IT" sz="1400" b="0" dirty="0" smtClean="0">
                <a:cs typeface="Arial" pitchFamily="34" charset="0"/>
              </a:rPr>
              <a:t>30.000,00 (</a:t>
            </a:r>
            <a:r>
              <a:rPr lang="it-IT" sz="1400" b="0" dirty="0">
                <a:cs typeface="Arial" pitchFamily="34" charset="0"/>
              </a:rPr>
              <a:t>Misura </a:t>
            </a:r>
            <a:r>
              <a:rPr lang="it-IT" sz="1400" b="0" dirty="0" smtClean="0">
                <a:cs typeface="Arial" pitchFamily="34" charset="0"/>
              </a:rPr>
              <a:t>A</a:t>
            </a:r>
            <a:r>
              <a:rPr lang="it-IT" sz="1400" b="0" dirty="0">
                <a:cs typeface="Arial" pitchFamily="34" charset="0"/>
              </a:rPr>
              <a:t>)</a:t>
            </a:r>
            <a:r>
              <a:rPr lang="it-IT" sz="1400" b="0" dirty="0" smtClean="0">
                <a:cs typeface="Arial" pitchFamily="34" charset="0"/>
              </a:rPr>
              <a:t>; </a:t>
            </a:r>
            <a:endParaRPr lang="it-IT" sz="1400" b="0" dirty="0">
              <a:cs typeface="Arial" pitchFamily="34" charset="0"/>
            </a:endParaRPr>
          </a:p>
          <a:p>
            <a:pPr lvl="0"/>
            <a:r>
              <a:rPr lang="it-IT" sz="1400" dirty="0" smtClean="0">
                <a:cs typeface="Arial" pitchFamily="34" charset="0"/>
              </a:rPr>
              <a:t>Soggetti </a:t>
            </a:r>
            <a:r>
              <a:rPr lang="it-IT" sz="1400" dirty="0">
                <a:cs typeface="Arial" pitchFamily="34" charset="0"/>
              </a:rPr>
              <a:t>inoccupati e/o disoccupati</a:t>
            </a:r>
            <a:r>
              <a:rPr lang="it-IT" sz="1400" b="0" dirty="0">
                <a:cs typeface="Arial" pitchFamily="34" charset="0"/>
              </a:rPr>
              <a:t> dai 36 ai 66 anni con ISEE non superiore a € </a:t>
            </a:r>
            <a:r>
              <a:rPr lang="it-IT" sz="1400" b="0" dirty="0" smtClean="0">
                <a:cs typeface="Arial" pitchFamily="34" charset="0"/>
              </a:rPr>
              <a:t>30.000,00 (</a:t>
            </a:r>
            <a:r>
              <a:rPr lang="it-IT" sz="1400" b="0" dirty="0">
                <a:cs typeface="Arial" pitchFamily="34" charset="0"/>
              </a:rPr>
              <a:t>misura </a:t>
            </a:r>
            <a:r>
              <a:rPr lang="it-IT" sz="1400" b="0" dirty="0" smtClean="0">
                <a:cs typeface="Arial" pitchFamily="34" charset="0"/>
              </a:rPr>
              <a:t>B</a:t>
            </a:r>
            <a:r>
              <a:rPr lang="it-IT" sz="1400" b="0" dirty="0">
                <a:cs typeface="Arial" pitchFamily="34" charset="0"/>
              </a:rPr>
              <a:t>)</a:t>
            </a:r>
            <a:r>
              <a:rPr lang="it-IT" sz="1400" b="0" dirty="0" smtClean="0">
                <a:cs typeface="Arial" pitchFamily="34" charset="0"/>
              </a:rPr>
              <a:t>.</a:t>
            </a:r>
            <a:endParaRPr lang="it-IT" sz="1400" b="0" dirty="0">
              <a:cs typeface="Arial" pitchFamily="34" charset="0"/>
            </a:endParaRPr>
          </a:p>
          <a:p>
            <a:r>
              <a:rPr lang="it-IT" sz="1400" dirty="0" smtClean="0">
                <a:cs typeface="Arial" pitchFamily="34" charset="0"/>
              </a:rPr>
              <a:t>Soggetti </a:t>
            </a:r>
            <a:r>
              <a:rPr lang="it-IT" sz="1400" dirty="0">
                <a:cs typeface="Arial" pitchFamily="34" charset="0"/>
              </a:rPr>
              <a:t>disabili </a:t>
            </a:r>
            <a:r>
              <a:rPr lang="it-IT" sz="1400" b="0" dirty="0">
                <a:cs typeface="Arial" pitchFamily="34" charset="0"/>
              </a:rPr>
              <a:t>ai sensi dalla L. 68/99 o soggetti svantaggiati ai sensi della L. 381/91, con un’età compresa tra 16  e 66 </a:t>
            </a:r>
            <a:r>
              <a:rPr lang="it-IT" sz="1400" b="0" dirty="0" smtClean="0">
                <a:cs typeface="Arial" pitchFamily="34" charset="0"/>
              </a:rPr>
              <a:t>anni (</a:t>
            </a:r>
            <a:r>
              <a:rPr lang="it-IT" sz="1400" b="0" dirty="0">
                <a:cs typeface="Arial" pitchFamily="34" charset="0"/>
              </a:rPr>
              <a:t>misura </a:t>
            </a:r>
            <a:r>
              <a:rPr lang="it-IT" sz="1400" b="0" dirty="0" smtClean="0">
                <a:cs typeface="Arial" pitchFamily="34" charset="0"/>
              </a:rPr>
              <a:t>C</a:t>
            </a:r>
            <a:r>
              <a:rPr lang="it-IT" sz="1400" b="0" dirty="0">
                <a:cs typeface="Arial" pitchFamily="34" charset="0"/>
              </a:rPr>
              <a:t>)</a:t>
            </a:r>
            <a:r>
              <a:rPr lang="it-IT" sz="1400" b="0" dirty="0" smtClean="0">
                <a:cs typeface="Arial" pitchFamily="34" charset="0"/>
              </a:rPr>
              <a:t>. </a:t>
            </a:r>
            <a:endParaRPr lang="it-IT" sz="1400" b="0" kern="0" dirty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20" name="Rettangolo arrotondato 19"/>
          <p:cNvSpPr/>
          <p:nvPr/>
        </p:nvSpPr>
        <p:spPr>
          <a:xfrm>
            <a:off x="132587" y="1556792"/>
            <a:ext cx="1687908" cy="433358"/>
          </a:xfrm>
          <a:prstGeom prst="roundRect">
            <a:avLst/>
          </a:prstGeom>
          <a:solidFill>
            <a:srgbClr val="D16349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129524" tIns="129524" rIns="129524" bIns="129524" spcCol="1270" rtlCol="0" anchor="ctr"/>
          <a:lstStyle/>
          <a:p>
            <a:pPr marL="0" marR="0" lvl="0" indent="0" algn="ctr" defTabSz="128905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DESCRIZIONE</a:t>
            </a:r>
          </a:p>
        </p:txBody>
      </p:sp>
      <p:sp>
        <p:nvSpPr>
          <p:cNvPr id="24" name="Freccia a destra 10"/>
          <p:cNvSpPr/>
          <p:nvPr/>
        </p:nvSpPr>
        <p:spPr>
          <a:xfrm>
            <a:off x="1994253" y="1598191"/>
            <a:ext cx="291130" cy="389509"/>
          </a:xfrm>
          <a:prstGeom prst="rightArrow">
            <a:avLst/>
          </a:prstGeom>
          <a:solidFill>
            <a:srgbClr val="D16349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129524" tIns="129524" rIns="129524" bIns="129524" spcCol="1270" rtlCol="0" anchor="t"/>
          <a:lstStyle/>
          <a:p>
            <a:pPr marL="0" marR="0" lvl="0" indent="0" algn="ctr" defTabSz="128905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it-IT" sz="14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26" name="Rettangolo arrotondato 25"/>
          <p:cNvSpPr/>
          <p:nvPr/>
        </p:nvSpPr>
        <p:spPr>
          <a:xfrm>
            <a:off x="128850" y="2420888"/>
            <a:ext cx="1687907" cy="431999"/>
          </a:xfrm>
          <a:prstGeom prst="roundRect">
            <a:avLst/>
          </a:prstGeom>
          <a:solidFill>
            <a:srgbClr val="D16349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129524" tIns="129524" rIns="129524" bIns="129524" spcCol="1270" rtlCol="0" anchor="ctr"/>
          <a:lstStyle/>
          <a:p>
            <a:pPr marL="0" marR="0" lvl="0" indent="0" algn="ctr" defTabSz="128905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RISORSE FINANZIARIE</a:t>
            </a:r>
            <a:endParaRPr kumimoji="0" lang="it-IT" sz="14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7" name="Freccia a destra 19"/>
          <p:cNvSpPr/>
          <p:nvPr/>
        </p:nvSpPr>
        <p:spPr>
          <a:xfrm>
            <a:off x="1994253" y="2448258"/>
            <a:ext cx="291130" cy="389509"/>
          </a:xfrm>
          <a:prstGeom prst="rightArrow">
            <a:avLst/>
          </a:prstGeom>
          <a:solidFill>
            <a:srgbClr val="D16349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129524" tIns="129524" rIns="129524" bIns="129524" spcCol="1270" rtlCol="0" anchor="t"/>
          <a:lstStyle/>
          <a:p>
            <a:pPr marL="0" marR="0" lvl="0" indent="0" algn="ctr" defTabSz="128905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it-IT" sz="14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28" name="Rettangolo arrotondato 27"/>
          <p:cNvSpPr/>
          <p:nvPr/>
        </p:nvSpPr>
        <p:spPr>
          <a:xfrm>
            <a:off x="140943" y="3501008"/>
            <a:ext cx="1687907" cy="410209"/>
          </a:xfrm>
          <a:prstGeom prst="roundRect">
            <a:avLst/>
          </a:prstGeom>
          <a:solidFill>
            <a:srgbClr val="D16349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129524" tIns="129524" rIns="129524" bIns="129524" spcCol="1270" rtlCol="0" anchor="ctr"/>
          <a:lstStyle/>
          <a:p>
            <a:pPr marL="0" marR="0" lvl="0" indent="0" algn="ctr" defTabSz="128905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BENEFICIARI</a:t>
            </a:r>
            <a:endParaRPr kumimoji="0" lang="it-IT" sz="14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9" name="Freccia a destra 23"/>
          <p:cNvSpPr/>
          <p:nvPr/>
        </p:nvSpPr>
        <p:spPr>
          <a:xfrm>
            <a:off x="1991247" y="3532323"/>
            <a:ext cx="291130" cy="389509"/>
          </a:xfrm>
          <a:prstGeom prst="rightArrow">
            <a:avLst/>
          </a:prstGeom>
          <a:solidFill>
            <a:srgbClr val="D16349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129524" tIns="129524" rIns="129524" bIns="129524" spcCol="1270" rtlCol="0" anchor="t"/>
          <a:lstStyle/>
          <a:p>
            <a:pPr marL="0" marR="0" lvl="0" indent="0" algn="ctr" defTabSz="128905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it-IT" sz="14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30" name="Rettangolo arrotondato 29"/>
          <p:cNvSpPr/>
          <p:nvPr/>
        </p:nvSpPr>
        <p:spPr>
          <a:xfrm>
            <a:off x="131761" y="5395055"/>
            <a:ext cx="1687907" cy="410209"/>
          </a:xfrm>
          <a:prstGeom prst="roundRect">
            <a:avLst/>
          </a:prstGeom>
          <a:solidFill>
            <a:srgbClr val="D16349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129524" tIns="129524" rIns="129524" bIns="129524" spcCol="1270" rtlCol="0" anchor="ctr"/>
          <a:lstStyle/>
          <a:p>
            <a:pPr marL="0" marR="0" lvl="0" indent="0" algn="ctr" defTabSz="128905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DESTINATARI</a:t>
            </a:r>
            <a:endParaRPr kumimoji="0" lang="it-IT" sz="14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1" name="Freccia a destra 23"/>
          <p:cNvSpPr/>
          <p:nvPr/>
        </p:nvSpPr>
        <p:spPr>
          <a:xfrm>
            <a:off x="1991247" y="5395054"/>
            <a:ext cx="291130" cy="389509"/>
          </a:xfrm>
          <a:prstGeom prst="rightArrow">
            <a:avLst/>
          </a:prstGeom>
          <a:solidFill>
            <a:srgbClr val="D16349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129524" tIns="129524" rIns="129524" bIns="129524" spcCol="1270" rtlCol="0" anchor="t"/>
          <a:lstStyle/>
          <a:p>
            <a:pPr marL="0" marR="0" lvl="0" indent="0" algn="ctr" defTabSz="128905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it-IT" sz="14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Tahoma" panose="020B0604030504040204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5846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lum bright="49000"/>
          </a:blip>
          <a:srcRect r="4382"/>
          <a:stretch>
            <a:fillRect/>
          </a:stretch>
        </p:blipFill>
        <p:spPr bwMode="auto">
          <a:xfrm>
            <a:off x="611560" y="476672"/>
            <a:ext cx="853244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Immagine 5"/>
          <p:cNvPicPr>
            <a:picLocks noChangeAspect="1" noChangeArrowheads="1"/>
          </p:cNvPicPr>
          <p:nvPr/>
        </p:nvPicPr>
        <p:blipFill>
          <a:blip r:embed="rId4" cstate="print"/>
          <a:srcRect t="26851" r="5627"/>
          <a:stretch>
            <a:fillRect/>
          </a:stretch>
        </p:blipFill>
        <p:spPr bwMode="auto">
          <a:xfrm>
            <a:off x="6300192" y="6364450"/>
            <a:ext cx="223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Immagine 10" descr="Proposta logo antropomorfo FSE SICILIA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96" y="6292350"/>
            <a:ext cx="2108148" cy="5760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12B40-A0DA-4D1A-A20A-71BF3E74F813}" type="slidenum">
              <a:rPr lang="en-GB" smtClean="0"/>
              <a:pPr/>
              <a:t>21</a:t>
            </a:fld>
            <a:endParaRPr lang="en-GB"/>
          </a:p>
        </p:txBody>
      </p:sp>
      <p:sp>
        <p:nvSpPr>
          <p:cNvPr id="22" name="CasellaDiTesto 21"/>
          <p:cNvSpPr txBox="1"/>
          <p:nvPr/>
        </p:nvSpPr>
        <p:spPr>
          <a:xfrm>
            <a:off x="0" y="260648"/>
            <a:ext cx="9144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Tirocini extracurriculari</a:t>
            </a:r>
          </a:p>
          <a:p>
            <a:pPr algn="ctr"/>
            <a:endParaRPr lang="it-IT" sz="2800" dirty="0" smtClean="0">
              <a:solidFill>
                <a:srgbClr val="0070C0"/>
              </a:solidFill>
              <a:ea typeface="ＭＳ Ｐゴシック" panose="020B0600070205080204" pitchFamily="34" charset="-128"/>
            </a:endParaRPr>
          </a:p>
          <a:p>
            <a:pPr algn="ctr"/>
            <a:r>
              <a:rPr lang="it-IT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Avviso </a:t>
            </a:r>
            <a:r>
              <a:rPr lang="it-IT" dirty="0">
                <a:solidFill>
                  <a:srgbClr val="0070C0"/>
                </a:solidFill>
                <a:ea typeface="ＭＳ Ｐゴシック" panose="020B0600070205080204" pitchFamily="34" charset="-128"/>
              </a:rPr>
              <a:t>P</a:t>
            </a:r>
            <a:r>
              <a:rPr lang="it-IT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ubblico </a:t>
            </a:r>
            <a:r>
              <a:rPr lang="it-IT" dirty="0">
                <a:solidFill>
                  <a:srgbClr val="0070C0"/>
                </a:solidFill>
                <a:ea typeface="ＭＳ Ｐゴシック" panose="020B0600070205080204" pitchFamily="34" charset="-128"/>
              </a:rPr>
              <a:t>n</a:t>
            </a:r>
            <a:r>
              <a:rPr lang="it-IT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. 22/2018</a:t>
            </a:r>
            <a:endParaRPr lang="it-IT" dirty="0">
              <a:solidFill>
                <a:srgbClr val="0070C0"/>
              </a:solidFill>
              <a:ea typeface="ＭＳ Ｐゴシック" panose="020B0600070205080204" pitchFamily="34" charset="-128"/>
            </a:endParaRPr>
          </a:p>
          <a:p>
            <a:pPr algn="ctr"/>
            <a:endParaRPr lang="it-IT" sz="1000" dirty="0" smtClean="0">
              <a:solidFill>
                <a:srgbClr val="0070C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611560" y="1628800"/>
            <a:ext cx="7812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it-IT" sz="1800" i="1" dirty="0"/>
              <a:t>Operazioni finanziate:</a:t>
            </a:r>
            <a:r>
              <a:rPr lang="it-IT" sz="1800" dirty="0"/>
              <a:t> </a:t>
            </a:r>
            <a:r>
              <a:rPr lang="it-IT" sz="1800" dirty="0" smtClean="0"/>
              <a:t>6.483</a:t>
            </a:r>
          </a:p>
          <a:p>
            <a:pPr lvl="0"/>
            <a:r>
              <a:rPr lang="it-IT" sz="1800" b="0" dirty="0" smtClean="0"/>
              <a:t>DDG </a:t>
            </a:r>
            <a:r>
              <a:rPr lang="it-IT" sz="1800" b="0" dirty="0"/>
              <a:t>di approvazione graduatorie definitive </a:t>
            </a:r>
            <a:r>
              <a:rPr lang="it-IT" sz="1800" b="0" dirty="0" err="1"/>
              <a:t>n°</a:t>
            </a:r>
            <a:r>
              <a:rPr lang="it-IT" sz="1800" b="0" dirty="0"/>
              <a:t> </a:t>
            </a:r>
            <a:r>
              <a:rPr lang="it-IT" sz="1800" b="0" dirty="0" smtClean="0"/>
              <a:t>707 </a:t>
            </a:r>
            <a:r>
              <a:rPr lang="it-IT" sz="1800" b="0" dirty="0"/>
              <a:t>del </a:t>
            </a:r>
            <a:r>
              <a:rPr lang="it-IT" sz="1800" b="0" dirty="0" smtClean="0"/>
              <a:t>28/03/2019</a:t>
            </a:r>
          </a:p>
        </p:txBody>
      </p:sp>
      <p:graphicFrame>
        <p:nvGraphicFramePr>
          <p:cNvPr id="4" name="Tabel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3317528"/>
              </p:ext>
            </p:extLst>
          </p:nvPr>
        </p:nvGraphicFramePr>
        <p:xfrm>
          <a:off x="683568" y="2348880"/>
          <a:ext cx="7848872" cy="2792004"/>
        </p:xfrm>
        <a:graphic>
          <a:graphicData uri="http://schemas.openxmlformats.org/drawingml/2006/table">
            <a:tbl>
              <a:tblPr firstRow="1" bandRow="1">
                <a:tableStyleId>{EB344D84-9AFB-497E-A393-DC336BA19D2E}</a:tableStyleId>
              </a:tblPr>
              <a:tblGrid>
                <a:gridCol w="19622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622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6221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6221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152130"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>
                          <a:latin typeface="Arial"/>
                          <a:cs typeface="Arial"/>
                        </a:rPr>
                        <a:t>Misura</a:t>
                      </a:r>
                      <a:endParaRPr lang="it-IT" dirty="0">
                        <a:latin typeface="Arial"/>
                        <a:cs typeface="Arial"/>
                      </a:endParaRPr>
                    </a:p>
                  </a:txBody>
                  <a:tcPr anchor="ctr">
                    <a:solidFill>
                      <a:srgbClr val="C0634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Numero destinatari</a:t>
                      </a:r>
                      <a:endParaRPr lang="it-IT" dirty="0"/>
                    </a:p>
                  </a:txBody>
                  <a:tcPr anchor="ctr">
                    <a:solidFill>
                      <a:srgbClr val="C0634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8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Importo</a:t>
                      </a:r>
                    </a:p>
                    <a:p>
                      <a:pPr algn="ctr" fontAlgn="ctr"/>
                      <a:r>
                        <a:rPr lang="it-IT" sz="18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finanziato</a:t>
                      </a:r>
                    </a:p>
                    <a:p>
                      <a:pPr algn="ctr" fontAlgn="ctr"/>
                      <a:r>
                        <a:rPr lang="it-IT" sz="1800" b="1" i="0" u="none" strike="noStrike" baseline="0" dirty="0" smtClean="0">
                          <a:solidFill>
                            <a:schemeClr val="bg1"/>
                          </a:solidFill>
                          <a:latin typeface="Arial"/>
                        </a:rPr>
                        <a:t>(€)</a:t>
                      </a:r>
                      <a:endParaRPr lang="it-IT" baseline="0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C0634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Indice di </a:t>
                      </a:r>
                      <a:r>
                        <a:rPr lang="it-IT" dirty="0" err="1" smtClean="0"/>
                        <a:t>premialità</a:t>
                      </a:r>
                      <a:r>
                        <a:rPr lang="it-IT" baseline="0" dirty="0" smtClean="0"/>
                        <a:t> </a:t>
                      </a:r>
                      <a:r>
                        <a:rPr lang="it-IT" baseline="0" dirty="0" err="1" smtClean="0"/>
                        <a:t>max</a:t>
                      </a:r>
                      <a:r>
                        <a:rPr lang="it-IT" baseline="0" dirty="0" smtClean="0"/>
                        <a:t> soggetti promotori privati (€)</a:t>
                      </a:r>
                      <a:endParaRPr lang="it-IT" dirty="0"/>
                    </a:p>
                  </a:txBody>
                  <a:tcPr anchor="ctr">
                    <a:solidFill>
                      <a:srgbClr val="C0634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0821"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>
                          <a:latin typeface="Arial"/>
                          <a:cs typeface="Arial"/>
                        </a:rPr>
                        <a:t>Misura</a:t>
                      </a:r>
                      <a:r>
                        <a:rPr lang="it-IT" baseline="0" dirty="0" smtClean="0">
                          <a:latin typeface="Arial"/>
                          <a:cs typeface="Arial"/>
                        </a:rPr>
                        <a:t>  A</a:t>
                      </a:r>
                      <a:endParaRPr lang="it-IT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rgbClr val="EED3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2.857</a:t>
                      </a:r>
                      <a:endParaRPr lang="it-IT" dirty="0"/>
                    </a:p>
                  </a:txBody>
                  <a:tcPr>
                    <a:solidFill>
                      <a:srgbClr val="EED3C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dirty="0" smtClean="0"/>
                        <a:t>8.571.000</a:t>
                      </a:r>
                      <a:endParaRPr lang="it-IT" dirty="0"/>
                    </a:p>
                  </a:txBody>
                  <a:tcPr>
                    <a:solidFill>
                      <a:srgbClr val="EED3C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dirty="0" smtClean="0"/>
                        <a:t>1.428.500</a:t>
                      </a:r>
                      <a:endParaRPr lang="it-IT" dirty="0"/>
                    </a:p>
                  </a:txBody>
                  <a:tcPr>
                    <a:solidFill>
                      <a:srgbClr val="EED3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0821"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>
                          <a:latin typeface="Arial"/>
                          <a:cs typeface="Arial"/>
                        </a:rPr>
                        <a:t>Misura</a:t>
                      </a:r>
                      <a:r>
                        <a:rPr lang="it-IT" baseline="0" dirty="0" smtClean="0">
                          <a:latin typeface="Arial"/>
                          <a:cs typeface="Arial"/>
                        </a:rPr>
                        <a:t>  B</a:t>
                      </a:r>
                      <a:endParaRPr lang="it-IT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2.857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dirty="0" smtClean="0"/>
                        <a:t>8.571.000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dirty="0" smtClean="0"/>
                        <a:t>1.428.500</a:t>
                      </a:r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0821"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>
                          <a:latin typeface="Arial"/>
                          <a:cs typeface="Arial"/>
                        </a:rPr>
                        <a:t>Misura</a:t>
                      </a:r>
                      <a:r>
                        <a:rPr lang="it-IT" baseline="0" dirty="0" smtClean="0">
                          <a:latin typeface="Arial"/>
                          <a:cs typeface="Arial"/>
                        </a:rPr>
                        <a:t>  C</a:t>
                      </a:r>
                      <a:endParaRPr lang="it-IT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rgbClr val="EED3C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769</a:t>
                      </a:r>
                      <a:endParaRPr lang="it-IT" dirty="0"/>
                    </a:p>
                  </a:txBody>
                  <a:tcPr>
                    <a:solidFill>
                      <a:srgbClr val="EED3C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dirty="0" smtClean="0"/>
                        <a:t>4.614.000</a:t>
                      </a:r>
                      <a:endParaRPr lang="it-IT" dirty="0"/>
                    </a:p>
                  </a:txBody>
                  <a:tcPr>
                    <a:solidFill>
                      <a:srgbClr val="EED3C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dirty="0" smtClean="0"/>
                        <a:t>384.500</a:t>
                      </a:r>
                      <a:endParaRPr lang="it-IT" dirty="0"/>
                    </a:p>
                  </a:txBody>
                  <a:tcPr>
                    <a:solidFill>
                      <a:srgbClr val="EED3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0821">
                <a:tc>
                  <a:txBody>
                    <a:bodyPr/>
                    <a:lstStyle/>
                    <a:p>
                      <a:r>
                        <a:rPr lang="it-IT" b="1" dirty="0" smtClean="0">
                          <a:latin typeface="Arial"/>
                          <a:cs typeface="Arial"/>
                        </a:rPr>
                        <a:t>Totale</a:t>
                      </a:r>
                      <a:endParaRPr lang="it-IT" b="1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b="1" dirty="0" smtClean="0"/>
                        <a:t>6.483</a:t>
                      </a:r>
                      <a:endParaRPr lang="it-IT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b="1" dirty="0" smtClean="0"/>
                        <a:t>21.756.000</a:t>
                      </a:r>
                      <a:endParaRPr lang="it-IT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b="1" dirty="0" smtClean="0"/>
                        <a:t>3.241.500</a:t>
                      </a:r>
                      <a:endParaRPr lang="it-IT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6" name="CasellaDiTesto 15"/>
          <p:cNvSpPr txBox="1"/>
          <p:nvPr/>
        </p:nvSpPr>
        <p:spPr>
          <a:xfrm>
            <a:off x="611560" y="5445224"/>
            <a:ext cx="78123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i="1" dirty="0" smtClean="0"/>
              <a:t>Soggetti promotori privati accreditati:</a:t>
            </a:r>
            <a:r>
              <a:rPr lang="it-IT" sz="1800" dirty="0" smtClean="0"/>
              <a:t> </a:t>
            </a:r>
          </a:p>
          <a:p>
            <a:r>
              <a:rPr lang="it-IT" sz="1800" b="0" dirty="0" smtClean="0"/>
              <a:t>DDG </a:t>
            </a:r>
            <a:r>
              <a:rPr lang="it-IT" sz="1800" b="0" dirty="0"/>
              <a:t>di approvazione </a:t>
            </a:r>
            <a:r>
              <a:rPr lang="it-IT" sz="1800" b="0" dirty="0" err="1"/>
              <a:t>n°</a:t>
            </a:r>
            <a:r>
              <a:rPr lang="it-IT" sz="1800" b="0" dirty="0"/>
              <a:t> </a:t>
            </a:r>
            <a:r>
              <a:rPr lang="it-IT" sz="1800" b="0" dirty="0" smtClean="0"/>
              <a:t>540 del 13/03/2019</a:t>
            </a:r>
            <a:endParaRPr lang="it-IT" sz="1800" b="0" dirty="0"/>
          </a:p>
          <a:p>
            <a:endParaRPr lang="it-IT" sz="1800" dirty="0"/>
          </a:p>
        </p:txBody>
      </p:sp>
    </p:spTree>
    <p:extLst>
      <p:ext uri="{BB962C8B-B14F-4D97-AF65-F5344CB8AC3E}">
        <p14:creationId xmlns:p14="http://schemas.microsoft.com/office/powerpoint/2010/main" val="2090551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772816"/>
            <a:ext cx="914400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CasellaDiTesto 13"/>
          <p:cNvSpPr txBox="1"/>
          <p:nvPr/>
        </p:nvSpPr>
        <p:spPr>
          <a:xfrm>
            <a:off x="215516" y="1226426"/>
            <a:ext cx="8712968" cy="8525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449263" eaLnBrk="1" hangingPunct="1">
              <a:lnSpc>
                <a:spcPct val="95000"/>
              </a:lnSpc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it-IT" dirty="0" smtClean="0">
                <a:solidFill>
                  <a:srgbClr val="0070C0"/>
                </a:solidFill>
                <a:ea typeface="ＭＳ Ｐゴシック" panose="020B0600070205080204" pitchFamily="34" charset="-128"/>
                <a:cs typeface="Arial" panose="020B0604020202020204" pitchFamily="34" charset="0"/>
              </a:rPr>
              <a:t>Comitato di Sorveglianza del Programma </a:t>
            </a:r>
            <a:r>
              <a:rPr lang="it-IT" dirty="0">
                <a:solidFill>
                  <a:srgbClr val="0070C0"/>
                </a:solidFill>
                <a:ea typeface="ＭＳ Ｐゴシック" panose="020B0600070205080204" pitchFamily="34" charset="-128"/>
                <a:cs typeface="Arial" panose="020B0604020202020204" pitchFamily="34" charset="0"/>
              </a:rPr>
              <a:t>Operativo </a:t>
            </a:r>
            <a:endParaRPr lang="it-IT" dirty="0" smtClean="0">
              <a:solidFill>
                <a:srgbClr val="0070C0"/>
              </a:solidFill>
              <a:ea typeface="ＭＳ Ｐゴシック" panose="020B0600070205080204" pitchFamily="34" charset="-128"/>
              <a:cs typeface="Arial" panose="020B0604020202020204" pitchFamily="34" charset="0"/>
            </a:endParaRPr>
          </a:p>
          <a:p>
            <a:pPr algn="ctr" defTabSz="449263" eaLnBrk="1" hangingPunct="1">
              <a:lnSpc>
                <a:spcPct val="95000"/>
              </a:lnSpc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it-IT" sz="2800" dirty="0" smtClean="0">
                <a:solidFill>
                  <a:srgbClr val="0070C0"/>
                </a:solidFill>
                <a:ea typeface="ＭＳ Ｐゴシック" panose="020B0600070205080204" pitchFamily="34" charset="-128"/>
                <a:cs typeface="Arial" panose="020B0604020202020204" pitchFamily="34" charset="0"/>
              </a:rPr>
              <a:t>FSE Sicilia 2014 – 2020</a:t>
            </a:r>
            <a:endParaRPr lang="it-IT" sz="2800" dirty="0"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403648" y="332656"/>
            <a:ext cx="6279678" cy="106981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CasellaDiTesto 10"/>
          <p:cNvSpPr txBox="1"/>
          <p:nvPr/>
        </p:nvSpPr>
        <p:spPr>
          <a:xfrm>
            <a:off x="1619672" y="2924945"/>
            <a:ext cx="56166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dirty="0" smtClean="0"/>
              <a:t>Grazie per l’attenzione </a:t>
            </a:r>
          </a:p>
        </p:txBody>
      </p:sp>
      <p:pic>
        <p:nvPicPr>
          <p:cNvPr id="16" name="Immagine 14" descr="logoFSESicilia2020completoLD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25105" y="6165304"/>
            <a:ext cx="2286655" cy="627256"/>
          </a:xfrm>
          <a:prstGeom prst="rect">
            <a:avLst/>
          </a:prstGeom>
        </p:spPr>
      </p:pic>
      <p:sp>
        <p:nvSpPr>
          <p:cNvPr id="13" name="CasellaDiTesto 12"/>
          <p:cNvSpPr txBox="1"/>
          <p:nvPr/>
        </p:nvSpPr>
        <p:spPr>
          <a:xfrm>
            <a:off x="5839630" y="6207785"/>
            <a:ext cx="32758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dirty="0" smtClean="0">
                <a:solidFill>
                  <a:srgbClr val="0070C0"/>
                </a:solidFill>
              </a:rPr>
              <a:t>Palermo 25 giugno 2019</a:t>
            </a:r>
          </a:p>
          <a:p>
            <a:pPr algn="ctr"/>
            <a:r>
              <a:rPr lang="it-IT" sz="1600" dirty="0" smtClean="0">
                <a:solidFill>
                  <a:srgbClr val="0070C0"/>
                </a:solidFill>
              </a:rPr>
              <a:t>I.P.S.S.E.O.A. "Pietro Piazza</a:t>
            </a:r>
            <a:r>
              <a:rPr lang="it-IT" sz="1600" dirty="0">
                <a:solidFill>
                  <a:srgbClr val="0070C0"/>
                </a:solidFill>
              </a:rPr>
              <a:t>"</a:t>
            </a:r>
            <a:endParaRPr lang="it-IT" sz="1600" dirty="0" smtClean="0">
              <a:solidFill>
                <a:srgbClr val="0070C0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0" y="4797854"/>
            <a:ext cx="9144000" cy="923330"/>
          </a:xfrm>
          <a:prstGeom prst="rect">
            <a:avLst/>
          </a:prstGeom>
          <a:noFill/>
        </p:spPr>
        <p:txBody>
          <a:bodyPr wrap="square" lIns="180000" rIns="180000" rtlCol="0">
            <a:spAutoFit/>
          </a:bodyPr>
          <a:lstStyle/>
          <a:p>
            <a:r>
              <a:rPr lang="it-IT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Relatore Dott.ssa Francesca </a:t>
            </a:r>
            <a:r>
              <a:rPr lang="it-IT" sz="18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Garoffolo</a:t>
            </a:r>
            <a:endParaRPr lang="it-IT" sz="18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it-IT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Dirigente Generale</a:t>
            </a:r>
          </a:p>
          <a:p>
            <a:r>
              <a:rPr lang="it-IT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Assessorato Regionale della Famiglia, delle Politiche Sociali e del Lavoro</a:t>
            </a:r>
            <a:endParaRPr lang="it-IT" sz="1200" dirty="0" smtClean="0"/>
          </a:p>
          <a:p>
            <a:r>
              <a:rPr lang="it-IT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Dipartimento del Lavoro, dell’Impiego, dell’Orientamento, dei Servizi e delle Attività Formative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lum bright="49000"/>
          </a:blip>
          <a:srcRect r="4382"/>
          <a:stretch>
            <a:fillRect/>
          </a:stretch>
        </p:blipFill>
        <p:spPr bwMode="auto">
          <a:xfrm>
            <a:off x="611560" y="476672"/>
            <a:ext cx="853244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Immagine 5"/>
          <p:cNvPicPr>
            <a:picLocks noChangeAspect="1" noChangeArrowheads="1"/>
          </p:cNvPicPr>
          <p:nvPr/>
        </p:nvPicPr>
        <p:blipFill>
          <a:blip r:embed="rId4" cstate="print"/>
          <a:srcRect t="26851" r="5627"/>
          <a:stretch>
            <a:fillRect/>
          </a:stretch>
        </p:blipFill>
        <p:spPr bwMode="auto">
          <a:xfrm>
            <a:off x="6300192" y="6364450"/>
            <a:ext cx="223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CasellaDiTesto 13"/>
          <p:cNvSpPr txBox="1"/>
          <p:nvPr/>
        </p:nvSpPr>
        <p:spPr>
          <a:xfrm>
            <a:off x="251520" y="1628800"/>
            <a:ext cx="7776864" cy="8125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449263" eaLnBrk="1" hangingPunct="1">
              <a:lnSpc>
                <a:spcPct val="95000"/>
              </a:lnSpc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dirty="0">
              <a:solidFill>
                <a:srgbClr val="365F91"/>
              </a:solidFill>
              <a:latin typeface="Arial Black" panose="020B0A04020102020204" pitchFamily="34" charset="0"/>
              <a:ea typeface="ＭＳ Ｐゴシック" panose="020B0600070205080204" pitchFamily="34" charset="-128"/>
            </a:endParaRPr>
          </a:p>
          <a:p>
            <a:pPr eaLnBrk="1" hangingPunct="1">
              <a:defRPr/>
            </a:pPr>
            <a:endParaRPr lang="it-IT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0" y="260648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AVANZAMENTO </a:t>
            </a:r>
            <a:r>
              <a:rPr lang="it-IT" dirty="0" err="1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DI</a:t>
            </a:r>
            <a:r>
              <a:rPr lang="it-IT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 SPESA E PREVISIONI</a:t>
            </a:r>
            <a:endParaRPr lang="it-IT" dirty="0">
              <a:solidFill>
                <a:srgbClr val="0070C0"/>
              </a:solidFill>
              <a:ea typeface="ＭＳ Ｐゴシック" panose="020B0600070205080204" pitchFamily="34" charset="-128"/>
            </a:endParaRPr>
          </a:p>
        </p:txBody>
      </p:sp>
      <p:pic>
        <p:nvPicPr>
          <p:cNvPr id="11" name="Immagine 10" descr="Proposta logo antropomorfo FSE SICILIA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6282000"/>
            <a:ext cx="2108148" cy="5760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12B40-A0DA-4D1A-A20A-71BF3E74F813}" type="slidenum">
              <a:rPr lang="en-GB" smtClean="0"/>
              <a:pPr/>
              <a:t>3</a:t>
            </a:fld>
            <a:endParaRPr lang="en-GB"/>
          </a:p>
        </p:txBody>
      </p:sp>
      <p:graphicFrame>
        <p:nvGraphicFramePr>
          <p:cNvPr id="15" name="Tabella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5844468"/>
              </p:ext>
            </p:extLst>
          </p:nvPr>
        </p:nvGraphicFramePr>
        <p:xfrm>
          <a:off x="179512" y="1389719"/>
          <a:ext cx="8640958" cy="4847593"/>
        </p:xfrm>
        <a:graphic>
          <a:graphicData uri="http://schemas.openxmlformats.org/drawingml/2006/table">
            <a:tbl>
              <a:tblPr/>
              <a:tblGrid>
                <a:gridCol w="5336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185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966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1939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4842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9608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0817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733976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Asse</a:t>
                      </a:r>
                    </a:p>
                  </a:txBody>
                  <a:tcPr marL="6315" marR="6315" marT="63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634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Priorità d'investimento</a:t>
                      </a:r>
                    </a:p>
                  </a:txBody>
                  <a:tcPr marL="6315" marR="6315" marT="63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634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Obiettivo specifico</a:t>
                      </a:r>
                    </a:p>
                  </a:txBody>
                  <a:tcPr marL="6315" marR="6315" marT="63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634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Avviso</a:t>
                      </a:r>
                    </a:p>
                  </a:txBody>
                  <a:tcPr marL="6315" marR="6315" marT="63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634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Risorse impegnate</a:t>
                      </a:r>
                    </a:p>
                  </a:txBody>
                  <a:tcPr marL="6315" marR="6315" marT="63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634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Spesa certificata al 31/12/2018</a:t>
                      </a:r>
                    </a:p>
                  </a:txBody>
                  <a:tcPr marL="6315" marR="6315" marT="63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634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it-IT" sz="1200" b="1" i="0" u="none" strike="noStrike" dirty="0" smtClean="0">
                        <a:solidFill>
                          <a:srgbClr val="FFFFFF"/>
                        </a:solidFill>
                        <a:latin typeface="Arial"/>
                      </a:endParaRPr>
                    </a:p>
                    <a:p>
                      <a:pPr algn="ctr" fontAlgn="ctr"/>
                      <a:r>
                        <a:rPr lang="it-IT" sz="1200" b="1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Previsioni </a:t>
                      </a:r>
                      <a:r>
                        <a:rPr lang="it-IT" sz="1200" b="1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di spesa al 31/12/2019</a:t>
                      </a:r>
                      <a:br>
                        <a:rPr lang="it-IT" sz="1200" b="1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</a:br>
                      <a:endParaRPr lang="it-IT" sz="1200" b="1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6315" marR="6315" marT="63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634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Totale spesa certificata dicembre 2018 </a:t>
                      </a:r>
                      <a:endParaRPr lang="it-IT" sz="1200" b="1" i="0" u="none" strike="noStrike" dirty="0" smtClean="0">
                        <a:solidFill>
                          <a:srgbClr val="FFFFFF"/>
                        </a:solidFill>
                        <a:latin typeface="Arial"/>
                      </a:endParaRPr>
                    </a:p>
                    <a:p>
                      <a:pPr algn="ctr" fontAlgn="ctr"/>
                      <a:r>
                        <a:rPr lang="it-IT" sz="1200" b="1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e </a:t>
                      </a:r>
                      <a:r>
                        <a:rPr lang="it-IT" sz="1200" b="1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previsioni di spesa 2019</a:t>
                      </a:r>
                    </a:p>
                  </a:txBody>
                  <a:tcPr marL="6315" marR="6315" marT="63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634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9876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Asse I</a:t>
                      </a:r>
                      <a:r>
                        <a:rPr lang="it-IT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</a:p>
                  </a:txBody>
                  <a:tcPr marL="6315" marR="6315" marT="63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8.ii</a:t>
                      </a:r>
                    </a:p>
                  </a:txBody>
                  <a:tcPr marL="6315" marR="6315" marT="631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8.1</a:t>
                      </a:r>
                    </a:p>
                  </a:txBody>
                  <a:tcPr marL="6315" marR="6315" marT="631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Tirocini extra-curriculari (ex misura 5 PON-IOG) </a:t>
                      </a:r>
                    </a:p>
                  </a:txBody>
                  <a:tcPr marL="6315" marR="6315" marT="631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  </a:t>
                      </a:r>
                      <a:r>
                        <a:rPr lang="it-IT" sz="11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23.227.835,26 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15" marR="6315" marT="631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 18.794.578,60 </a:t>
                      </a:r>
                    </a:p>
                  </a:txBody>
                  <a:tcPr marL="6315" marR="6315" marT="631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     4.283.977,39 </a:t>
                      </a:r>
                    </a:p>
                  </a:txBody>
                  <a:tcPr marL="6315" marR="6315" marT="631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     </a:t>
                      </a:r>
                      <a:r>
                        <a:rPr lang="it-IT" sz="11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23.078.555,99 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15" marR="6315" marT="631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7888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8.ii</a:t>
                      </a:r>
                    </a:p>
                  </a:txBody>
                  <a:tcPr marL="6315" marR="6315" marT="631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8.1</a:t>
                      </a:r>
                    </a:p>
                  </a:txBody>
                  <a:tcPr marL="6315" marR="6315" marT="631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1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Percorsi di Istruzione e Formazione Professionale (ex misura 2b PON-IOG) 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15" marR="6315" marT="631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    </a:t>
                      </a:r>
                      <a:r>
                        <a:rPr lang="it-IT" sz="11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8.657.023,23 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15" marR="6315" marT="631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    3.595.768,90 </a:t>
                      </a:r>
                    </a:p>
                  </a:txBody>
                  <a:tcPr marL="6315" marR="6315" marT="631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                         -   </a:t>
                      </a:r>
                    </a:p>
                  </a:txBody>
                  <a:tcPr marL="6315" marR="6315" marT="631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         </a:t>
                      </a:r>
                      <a:r>
                        <a:rPr lang="it-IT" sz="11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3.595.768,90 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15" marR="6315" marT="631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9876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8.i</a:t>
                      </a:r>
                    </a:p>
                  </a:txBody>
                  <a:tcPr marL="6315" marR="6315" marT="631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8.5</a:t>
                      </a:r>
                    </a:p>
                  </a:txBody>
                  <a:tcPr marL="6315" marR="6315" marT="631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Incentivo Occupazione SUD (ex PON-SPAO)</a:t>
                      </a:r>
                    </a:p>
                  </a:txBody>
                  <a:tcPr marL="6315" marR="6315" marT="631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 </a:t>
                      </a:r>
                      <a:r>
                        <a:rPr lang="it-IT" sz="11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31.455.000,00 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15" marR="6315" marT="631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 31.454.999,39 </a:t>
                      </a:r>
                    </a:p>
                  </a:txBody>
                  <a:tcPr marL="6315" marR="6315" marT="631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                         -   </a:t>
                      </a:r>
                    </a:p>
                  </a:txBody>
                  <a:tcPr marL="6315" marR="6315" marT="631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      </a:t>
                      </a:r>
                      <a:r>
                        <a:rPr lang="it-IT" sz="11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31.454.999,39 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15" marR="6315" marT="631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6771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8.vii</a:t>
                      </a:r>
                    </a:p>
                  </a:txBody>
                  <a:tcPr marL="6315" marR="6315" marT="631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8.7</a:t>
                      </a:r>
                    </a:p>
                  </a:txBody>
                  <a:tcPr marL="6315" marR="6315" marT="631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Convenzione </a:t>
                      </a:r>
                      <a:r>
                        <a:rPr lang="it-IT" sz="11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Formez</a:t>
                      </a:r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:“La Sicilia è il tuo futuro”</a:t>
                      </a:r>
                    </a:p>
                  </a:txBody>
                  <a:tcPr marL="6315" marR="6315" marT="631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   </a:t>
                      </a:r>
                      <a:r>
                        <a:rPr lang="it-IT" sz="11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1.350.000,00 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15" marR="6315" marT="631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                        -   </a:t>
                      </a:r>
                    </a:p>
                  </a:txBody>
                  <a:tcPr marL="6315" marR="6315" marT="631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        945.000,00 </a:t>
                      </a:r>
                    </a:p>
                  </a:txBody>
                  <a:tcPr marL="6315" marR="6315" marT="631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            </a:t>
                      </a:r>
                      <a:r>
                        <a:rPr lang="it-IT" sz="11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945.000,00 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15" marR="6315" marT="631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83269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8.i</a:t>
                      </a:r>
                    </a:p>
                  </a:txBody>
                  <a:tcPr marL="6315" marR="6315" marT="631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8.5</a:t>
                      </a:r>
                    </a:p>
                  </a:txBody>
                  <a:tcPr marL="6315" marR="6315" marT="631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Contratto di Ricollocazione </a:t>
                      </a:r>
                      <a:b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</a:br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(Avviso 1/2017)</a:t>
                      </a:r>
                    </a:p>
                  </a:txBody>
                  <a:tcPr marL="6315" marR="6315" marT="631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  </a:t>
                      </a:r>
                      <a:r>
                        <a:rPr lang="it-IT" sz="11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9.283.056,00 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15" marR="6315" marT="631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                        -   </a:t>
                      </a:r>
                    </a:p>
                  </a:txBody>
                  <a:tcPr marL="6315" marR="6315" marT="631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     1.000.000,00 </a:t>
                      </a:r>
                    </a:p>
                  </a:txBody>
                  <a:tcPr marL="6315" marR="6315" marT="631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        </a:t>
                      </a:r>
                      <a:r>
                        <a:rPr lang="it-IT" sz="11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1.000.000,00 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15" marR="6315" marT="631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32361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8.ii</a:t>
                      </a:r>
                    </a:p>
                  </a:txBody>
                  <a:tcPr marL="6315" marR="6315" marT="631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8.1</a:t>
                      </a:r>
                    </a:p>
                  </a:txBody>
                  <a:tcPr marL="6315" marR="6315" marT="631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Tirocini obbligatori e non obbligatori delle professioni </a:t>
                      </a:r>
                      <a:r>
                        <a:rPr lang="it-IT" sz="11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ordinistiche</a:t>
                      </a:r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(Avviso 20/2018 )</a:t>
                      </a:r>
                    </a:p>
                  </a:txBody>
                  <a:tcPr marL="6315" marR="6315" marT="631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   </a:t>
                      </a:r>
                      <a:r>
                        <a:rPr lang="it-IT" sz="11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9.943.200,00 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15" marR="6315" marT="631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                        -   </a:t>
                      </a:r>
                    </a:p>
                  </a:txBody>
                  <a:tcPr marL="6315" marR="6315" marT="631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     5.000.000,00 </a:t>
                      </a:r>
                    </a:p>
                  </a:txBody>
                  <a:tcPr marL="6315" marR="6315" marT="631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         </a:t>
                      </a:r>
                      <a:r>
                        <a:rPr lang="it-IT" sz="11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5.000.000,00 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15" marR="6315" marT="631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38823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8.i</a:t>
                      </a:r>
                    </a:p>
                  </a:txBody>
                  <a:tcPr marL="6315" marR="6315" marT="631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8.5</a:t>
                      </a:r>
                    </a:p>
                  </a:txBody>
                  <a:tcPr marL="6315" marR="6315" marT="631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Contributi all'occupazione per i disoccupati di lunga durata</a:t>
                      </a:r>
                      <a:b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</a:br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(Avviso 21/2018 )</a:t>
                      </a:r>
                      <a:b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</a:br>
                      <a:endParaRPr lang="it-IT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15" marR="6315" marT="631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  </a:t>
                      </a:r>
                      <a:r>
                        <a:rPr lang="it-IT" sz="11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1.881.343,11 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15" marR="6315" marT="631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                        -   </a:t>
                      </a:r>
                    </a:p>
                  </a:txBody>
                  <a:tcPr marL="6315" marR="6315" marT="631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        500.000,00 </a:t>
                      </a:r>
                    </a:p>
                  </a:txBody>
                  <a:tcPr marL="6315" marR="6315" marT="631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            </a:t>
                      </a:r>
                      <a:r>
                        <a:rPr lang="it-IT" sz="11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500.000,00 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15" marR="6315" marT="631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29876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8.i</a:t>
                      </a:r>
                    </a:p>
                  </a:txBody>
                  <a:tcPr marL="6315" marR="6315" marT="631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8.5</a:t>
                      </a:r>
                    </a:p>
                  </a:txBody>
                  <a:tcPr marL="6315" marR="6315" marT="631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Tirocini extracurriculari (Avviso 22/2018)</a:t>
                      </a:r>
                    </a:p>
                  </a:txBody>
                  <a:tcPr marL="6315" marR="6315" marT="631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 </a:t>
                      </a:r>
                      <a:r>
                        <a:rPr lang="it-IT" sz="11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21.756.000,00 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15" marR="6315" marT="631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                        -   </a:t>
                      </a:r>
                    </a:p>
                  </a:txBody>
                  <a:tcPr marL="6315" marR="6315" marT="631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     3.300.000,00 </a:t>
                      </a:r>
                    </a:p>
                  </a:txBody>
                  <a:tcPr marL="6315" marR="6315" marT="631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         </a:t>
                      </a:r>
                      <a:r>
                        <a:rPr lang="it-IT" sz="11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3.300.000,00 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15" marR="6315" marT="631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24929">
                <a:tc gridSpan="4">
                  <a:txBody>
                    <a:bodyPr/>
                    <a:lstStyle/>
                    <a:p>
                      <a:pPr algn="r" fontAlgn="ctr"/>
                      <a:r>
                        <a:rPr lang="it-IT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TOTALE</a:t>
                      </a:r>
                    </a:p>
                  </a:txBody>
                  <a:tcPr marL="6315" marR="6315" marT="63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  107.553.457,60 </a:t>
                      </a:r>
                    </a:p>
                  </a:txBody>
                  <a:tcPr marL="6315" marR="6315" marT="63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 53.845.346,89 </a:t>
                      </a:r>
                    </a:p>
                  </a:txBody>
                  <a:tcPr marL="6315" marR="6315" marT="63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   15.028.977,39 </a:t>
                      </a:r>
                    </a:p>
                  </a:txBody>
                  <a:tcPr marL="6315" marR="6315" marT="63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          68.874.324,28 </a:t>
                      </a:r>
                    </a:p>
                  </a:txBody>
                  <a:tcPr marL="6315" marR="6315" marT="631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lum bright="49000"/>
          </a:blip>
          <a:srcRect r="4382"/>
          <a:stretch>
            <a:fillRect/>
          </a:stretch>
        </p:blipFill>
        <p:spPr bwMode="auto">
          <a:xfrm>
            <a:off x="251520" y="548680"/>
            <a:ext cx="853244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Immagine 5"/>
          <p:cNvPicPr>
            <a:picLocks noChangeAspect="1" noChangeArrowheads="1"/>
          </p:cNvPicPr>
          <p:nvPr/>
        </p:nvPicPr>
        <p:blipFill>
          <a:blip r:embed="rId4" cstate="print"/>
          <a:srcRect t="26851" r="5627"/>
          <a:stretch>
            <a:fillRect/>
          </a:stretch>
        </p:blipFill>
        <p:spPr bwMode="auto">
          <a:xfrm>
            <a:off x="6300192" y="6364450"/>
            <a:ext cx="223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CasellaDiTesto 13"/>
          <p:cNvSpPr txBox="1"/>
          <p:nvPr/>
        </p:nvSpPr>
        <p:spPr>
          <a:xfrm>
            <a:off x="251520" y="1628800"/>
            <a:ext cx="7776864" cy="8125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449263" eaLnBrk="1" hangingPunct="1">
              <a:lnSpc>
                <a:spcPct val="95000"/>
              </a:lnSpc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dirty="0">
              <a:solidFill>
                <a:srgbClr val="365F91"/>
              </a:solidFill>
              <a:latin typeface="Arial Black" panose="020B0A04020102020204" pitchFamily="34" charset="0"/>
              <a:ea typeface="ＭＳ Ｐゴシック" panose="020B0600070205080204" pitchFamily="34" charset="-128"/>
            </a:endParaRPr>
          </a:p>
          <a:p>
            <a:pPr eaLnBrk="1" hangingPunct="1">
              <a:defRPr/>
            </a:pPr>
            <a:endParaRPr lang="it-IT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0" y="260648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Tirocini extracurriculari - </a:t>
            </a:r>
            <a:r>
              <a:rPr lang="it-IT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Ex Misura 5 PON IOG</a:t>
            </a:r>
          </a:p>
        </p:txBody>
      </p:sp>
      <p:pic>
        <p:nvPicPr>
          <p:cNvPr id="11" name="Immagine 10" descr="Proposta logo antropomorfo FSE SICILIA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96" y="6292350"/>
            <a:ext cx="2108148" cy="5760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12B40-A0DA-4D1A-A20A-71BF3E74F813}" type="slidenum">
              <a:rPr lang="en-GB" smtClean="0"/>
              <a:pPr/>
              <a:t>4</a:t>
            </a:fld>
            <a:endParaRPr lang="en-GB"/>
          </a:p>
        </p:txBody>
      </p:sp>
      <p:graphicFrame>
        <p:nvGraphicFramePr>
          <p:cNvPr id="9" name="Diagramma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86478939"/>
              </p:ext>
            </p:extLst>
          </p:nvPr>
        </p:nvGraphicFramePr>
        <p:xfrm>
          <a:off x="107504" y="1484784"/>
          <a:ext cx="9000488" cy="47704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  <p:extLst>
      <p:ext uri="{BB962C8B-B14F-4D97-AF65-F5344CB8AC3E}">
        <p14:creationId xmlns:p14="http://schemas.microsoft.com/office/powerpoint/2010/main" val="1934749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lum bright="49000"/>
          </a:blip>
          <a:srcRect r="4382"/>
          <a:stretch>
            <a:fillRect/>
          </a:stretch>
        </p:blipFill>
        <p:spPr bwMode="auto">
          <a:xfrm>
            <a:off x="611560" y="476672"/>
            <a:ext cx="853244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Immagine 5"/>
          <p:cNvPicPr>
            <a:picLocks noChangeAspect="1" noChangeArrowheads="1"/>
          </p:cNvPicPr>
          <p:nvPr/>
        </p:nvPicPr>
        <p:blipFill>
          <a:blip r:embed="rId4" cstate="print"/>
          <a:srcRect t="26851" r="5627"/>
          <a:stretch>
            <a:fillRect/>
          </a:stretch>
        </p:blipFill>
        <p:spPr bwMode="auto">
          <a:xfrm>
            <a:off x="6300192" y="6364450"/>
            <a:ext cx="223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Immagine 10" descr="Proposta logo antropomorfo FSE SICILIA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96" y="6292350"/>
            <a:ext cx="2108148" cy="5760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12B40-A0DA-4D1A-A20A-71BF3E74F813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9" name="Rettangolo arrotondato 8"/>
          <p:cNvSpPr/>
          <p:nvPr/>
        </p:nvSpPr>
        <p:spPr>
          <a:xfrm>
            <a:off x="338002" y="2204864"/>
            <a:ext cx="1687908" cy="433358"/>
          </a:xfrm>
          <a:prstGeom prst="roundRect">
            <a:avLst/>
          </a:prstGeom>
          <a:solidFill>
            <a:srgbClr val="C06349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129524" tIns="129524" rIns="129524" bIns="129524" spcCol="1270" rtlCol="0" anchor="ctr"/>
          <a:lstStyle/>
          <a:p>
            <a:pPr marL="0" marR="0" lvl="0" indent="0" algn="ctr" defTabSz="128905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DESCRIZIONE</a:t>
            </a:r>
          </a:p>
        </p:txBody>
      </p:sp>
      <p:sp>
        <p:nvSpPr>
          <p:cNvPr id="10" name="Rettangolo 9"/>
          <p:cNvSpPr/>
          <p:nvPr/>
        </p:nvSpPr>
        <p:spPr>
          <a:xfrm>
            <a:off x="2627785" y="1700808"/>
            <a:ext cx="6192687" cy="1520169"/>
          </a:xfrm>
          <a:prstGeom prst="rect">
            <a:avLst/>
          </a:prstGeom>
          <a:solidFill>
            <a:sysClr val="window" lastClr="FFFFFF"/>
          </a:solidFill>
          <a:ln w="19050" cap="flat" cmpd="sng" algn="ctr">
            <a:solidFill>
              <a:srgbClr val="C06349"/>
            </a:solidFill>
            <a:prstDash val="solid"/>
          </a:ln>
          <a:effectLst/>
        </p:spPr>
        <p:txBody>
          <a:bodyPr lIns="129524" tIns="129524" rIns="129524" bIns="129524" spcCol="1270" rtlCol="0" anchor="ctr"/>
          <a:lstStyle/>
          <a:p>
            <a:pPr lvl="0" algn="just"/>
            <a:r>
              <a:rPr lang="it-IT" sz="1400" b="0" dirty="0">
                <a:cs typeface="Arial" pitchFamily="34" charset="0"/>
              </a:rPr>
              <a:t>La misura prevede la realizzazione di tirocini extracurriculari finalizzati all'orientamento e/o </a:t>
            </a:r>
            <a:r>
              <a:rPr lang="it-IT" sz="1400" b="0" dirty="0" smtClean="0">
                <a:cs typeface="Arial" pitchFamily="34" charset="0"/>
              </a:rPr>
              <a:t>all’inserimento </a:t>
            </a:r>
            <a:r>
              <a:rPr lang="it-IT" sz="1400" b="0" dirty="0">
                <a:cs typeface="Arial" pitchFamily="34" charset="0"/>
              </a:rPr>
              <a:t>e/o reinserimento al lavoro dei </a:t>
            </a:r>
            <a:r>
              <a:rPr lang="it-IT" sz="1400" b="0" dirty="0" smtClean="0">
                <a:cs typeface="Arial" pitchFamily="34" charset="0"/>
              </a:rPr>
              <a:t>giovani, </a:t>
            </a:r>
            <a:r>
              <a:rPr lang="it-IT" sz="1400" b="0" dirty="0">
                <a:cs typeface="Arial" pitchFamily="34" charset="0"/>
              </a:rPr>
              <a:t>favorendo esperienze formative e professionali. </a:t>
            </a:r>
            <a:endParaRPr lang="it-IT" sz="1400" b="0" dirty="0" smtClean="0">
              <a:cs typeface="Arial" pitchFamily="34" charset="0"/>
            </a:endParaRPr>
          </a:p>
          <a:p>
            <a:pPr lvl="0" algn="just"/>
            <a:r>
              <a:rPr lang="it-IT" sz="1400" b="0" dirty="0" smtClean="0">
                <a:cs typeface="Arial" pitchFamily="34" charset="0"/>
              </a:rPr>
              <a:t>Il tirocinio </a:t>
            </a:r>
            <a:r>
              <a:rPr lang="it-IT" sz="1400" b="0" dirty="0">
                <a:cs typeface="Arial" pitchFamily="34" charset="0"/>
              </a:rPr>
              <a:t>rappresenta una misura formativa di politica attiva finalizzata a creare un contatto diretto con il mondo del lavoro allo scopo di favorire </a:t>
            </a:r>
            <a:r>
              <a:rPr lang="it-IT" sz="1400" b="0" dirty="0" smtClean="0">
                <a:cs typeface="Arial" pitchFamily="34" charset="0"/>
              </a:rPr>
              <a:t>l’arricchimento </a:t>
            </a:r>
            <a:r>
              <a:rPr lang="it-IT" sz="1400" b="0" dirty="0">
                <a:cs typeface="Arial" pitchFamily="34" charset="0"/>
              </a:rPr>
              <a:t>del patrimonio di conoscenze del tirocinante</a:t>
            </a:r>
            <a:r>
              <a:rPr lang="it-IT" sz="1400" b="0" dirty="0" smtClean="0">
                <a:cs typeface="Arial" pitchFamily="34" charset="0"/>
              </a:rPr>
              <a:t>, l'acquisizione </a:t>
            </a:r>
            <a:r>
              <a:rPr lang="it-IT" sz="1400" b="0" dirty="0">
                <a:cs typeface="Arial" pitchFamily="34" charset="0"/>
              </a:rPr>
              <a:t>di competenze professionali e l'inserimento o reinserimento lavorativo. </a:t>
            </a:r>
          </a:p>
        </p:txBody>
      </p:sp>
      <p:sp>
        <p:nvSpPr>
          <p:cNvPr id="12" name="Freccia a destra 10"/>
          <p:cNvSpPr/>
          <p:nvPr/>
        </p:nvSpPr>
        <p:spPr>
          <a:xfrm>
            <a:off x="2199668" y="2246263"/>
            <a:ext cx="291130" cy="389509"/>
          </a:xfrm>
          <a:prstGeom prst="rightArrow">
            <a:avLst/>
          </a:prstGeom>
          <a:solidFill>
            <a:srgbClr val="C06349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129524" tIns="129524" rIns="129524" bIns="129524" spcCol="1270" rtlCol="0" anchor="t"/>
          <a:lstStyle/>
          <a:p>
            <a:pPr marL="0" marR="0" lvl="0" indent="0" algn="ctr" defTabSz="128905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it-IT" sz="14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13" name="Rettangolo arrotondato 12"/>
          <p:cNvSpPr/>
          <p:nvPr/>
        </p:nvSpPr>
        <p:spPr>
          <a:xfrm>
            <a:off x="334265" y="3356992"/>
            <a:ext cx="1687907" cy="431999"/>
          </a:xfrm>
          <a:prstGeom prst="roundRect">
            <a:avLst/>
          </a:prstGeom>
          <a:solidFill>
            <a:srgbClr val="C06349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129524" tIns="129524" rIns="129524" bIns="129524" spcCol="1270" rtlCol="0" anchor="ctr"/>
          <a:lstStyle/>
          <a:p>
            <a:pPr marL="0" marR="0" lvl="0" indent="0" algn="ctr" defTabSz="128905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RISORSE FINANZIARIE</a:t>
            </a:r>
            <a:endParaRPr kumimoji="0" lang="it-IT" sz="14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5" name="Rettangolo 14"/>
          <p:cNvSpPr/>
          <p:nvPr/>
        </p:nvSpPr>
        <p:spPr>
          <a:xfrm>
            <a:off x="2627784" y="3356992"/>
            <a:ext cx="3096000" cy="461067"/>
          </a:xfrm>
          <a:prstGeom prst="rect">
            <a:avLst/>
          </a:prstGeom>
          <a:solidFill>
            <a:sysClr val="window" lastClr="FFFFFF"/>
          </a:solidFill>
          <a:ln w="19050" cap="flat" cmpd="sng" algn="ctr">
            <a:solidFill>
              <a:srgbClr val="C06349"/>
            </a:solidFill>
            <a:prstDash val="solid"/>
          </a:ln>
          <a:effectLst/>
        </p:spPr>
        <p:txBody>
          <a:bodyPr lIns="129524" tIns="129524" rIns="129524" bIns="129524" spcCol="1270" rtlCol="0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pitchFamily="34" charset="0"/>
              </a:rPr>
              <a:t>Impegnate:</a:t>
            </a:r>
            <a:r>
              <a:rPr kumimoji="0" lang="it-IT" sz="1400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pitchFamily="34" charset="0"/>
              </a:rPr>
              <a:t> </a:t>
            </a:r>
            <a:r>
              <a:rPr kumimoji="0" lang="it-IT" sz="14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pitchFamily="34" charset="0"/>
              </a:rPr>
              <a:t>€ </a:t>
            </a:r>
            <a:r>
              <a:rPr lang="it-IT" sz="1400" kern="0" dirty="0" smtClean="0">
                <a:solidFill>
                  <a:prstClr val="black"/>
                </a:solidFill>
                <a:cs typeface="Arial" pitchFamily="34" charset="0"/>
              </a:rPr>
              <a:t>23.237.399,85</a:t>
            </a:r>
            <a:endParaRPr kumimoji="0" lang="it-IT" sz="140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Arial" pitchFamily="34" charset="0"/>
            </a:endParaRPr>
          </a:p>
        </p:txBody>
      </p:sp>
      <p:sp>
        <p:nvSpPr>
          <p:cNvPr id="16" name="Freccia a destra 19"/>
          <p:cNvSpPr/>
          <p:nvPr/>
        </p:nvSpPr>
        <p:spPr>
          <a:xfrm>
            <a:off x="2199668" y="3405706"/>
            <a:ext cx="291130" cy="389509"/>
          </a:xfrm>
          <a:prstGeom prst="rightArrow">
            <a:avLst/>
          </a:prstGeom>
          <a:solidFill>
            <a:srgbClr val="C06349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129524" tIns="129524" rIns="129524" bIns="129524" spcCol="1270" rtlCol="0" anchor="t"/>
          <a:lstStyle/>
          <a:p>
            <a:pPr marL="0" marR="0" lvl="0" indent="0" algn="ctr" defTabSz="128905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it-IT" sz="14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17" name="Rettangolo arrotondato 16"/>
          <p:cNvSpPr/>
          <p:nvPr/>
        </p:nvSpPr>
        <p:spPr>
          <a:xfrm>
            <a:off x="346358" y="4149080"/>
            <a:ext cx="1687907" cy="410209"/>
          </a:xfrm>
          <a:prstGeom prst="roundRect">
            <a:avLst/>
          </a:prstGeom>
          <a:solidFill>
            <a:srgbClr val="C06349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129524" tIns="129524" rIns="129524" bIns="129524" spcCol="1270" rtlCol="0" anchor="ctr"/>
          <a:lstStyle/>
          <a:p>
            <a:pPr marL="0" marR="0" lvl="0" indent="0" algn="ctr" defTabSz="128905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BENEFICIARI</a:t>
            </a:r>
            <a:endParaRPr kumimoji="0" lang="it-IT" sz="14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8" name="Freccia a destra 23"/>
          <p:cNvSpPr/>
          <p:nvPr/>
        </p:nvSpPr>
        <p:spPr>
          <a:xfrm>
            <a:off x="2196662" y="4180395"/>
            <a:ext cx="291130" cy="389509"/>
          </a:xfrm>
          <a:prstGeom prst="rightArrow">
            <a:avLst/>
          </a:prstGeom>
          <a:solidFill>
            <a:srgbClr val="C06349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129524" tIns="129524" rIns="129524" bIns="129524" spcCol="1270" rtlCol="0" anchor="t"/>
          <a:lstStyle/>
          <a:p>
            <a:pPr marL="0" marR="0" lvl="0" indent="0" algn="ctr" defTabSz="128905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it-IT" sz="14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19" name="Rettangolo 18"/>
          <p:cNvSpPr/>
          <p:nvPr/>
        </p:nvSpPr>
        <p:spPr>
          <a:xfrm>
            <a:off x="2618146" y="4077071"/>
            <a:ext cx="6192000" cy="480053"/>
          </a:xfrm>
          <a:prstGeom prst="rect">
            <a:avLst/>
          </a:prstGeom>
          <a:solidFill>
            <a:sysClr val="window" lastClr="FFFFFF"/>
          </a:solidFill>
          <a:ln w="19050" cap="flat" cmpd="sng" algn="ctr">
            <a:solidFill>
              <a:srgbClr val="C06349"/>
            </a:solidFill>
            <a:prstDash val="solid"/>
          </a:ln>
          <a:effectLst/>
        </p:spPr>
        <p:txBody>
          <a:bodyPr lIns="129524" tIns="129524" rIns="129524" bIns="129524" spcCol="1270" rtlCol="0" anchor="t"/>
          <a:lstStyle/>
          <a:p>
            <a:pPr marL="0" lvl="2">
              <a:defRPr/>
            </a:pPr>
            <a:r>
              <a:rPr lang="it-IT" sz="1400" b="0" dirty="0" smtClean="0">
                <a:cs typeface="Arial" pitchFamily="34" charset="0"/>
              </a:rPr>
              <a:t>Amministrazione Regionale</a:t>
            </a:r>
            <a:endParaRPr kumimoji="0" lang="it-IT" sz="1400" b="0" i="0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Arial" pitchFamily="34" charset="0"/>
            </a:endParaRPr>
          </a:p>
        </p:txBody>
      </p:sp>
      <p:sp>
        <p:nvSpPr>
          <p:cNvPr id="21" name="Rettangolo 20"/>
          <p:cNvSpPr/>
          <p:nvPr/>
        </p:nvSpPr>
        <p:spPr>
          <a:xfrm>
            <a:off x="5724128" y="3356992"/>
            <a:ext cx="3096000" cy="462118"/>
          </a:xfrm>
          <a:prstGeom prst="rect">
            <a:avLst/>
          </a:prstGeom>
          <a:solidFill>
            <a:sysClr val="window" lastClr="FFFFFF"/>
          </a:solidFill>
          <a:ln w="19050" cap="flat" cmpd="sng" algn="ctr">
            <a:solidFill>
              <a:srgbClr val="C06349"/>
            </a:solidFill>
            <a:prstDash val="solid"/>
          </a:ln>
          <a:effectLst/>
        </p:spPr>
        <p:txBody>
          <a:bodyPr lIns="129524" tIns="129524" rIns="129524" bIns="129524" spcCol="1270" rtlCol="0" anchor="ctr"/>
          <a:lstStyle/>
          <a:p>
            <a:pPr lvl="0" algn="ctr">
              <a:defRPr/>
            </a:pPr>
            <a:r>
              <a:rPr lang="it-IT" sz="1400" kern="0" dirty="0" smtClean="0">
                <a:solidFill>
                  <a:prstClr val="black"/>
                </a:solidFill>
                <a:cs typeface="Arial" pitchFamily="34" charset="0"/>
              </a:rPr>
              <a:t>Erogate e certificate: </a:t>
            </a:r>
          </a:p>
          <a:p>
            <a:pPr lvl="0" algn="ctr">
              <a:defRPr/>
            </a:pPr>
            <a:r>
              <a:rPr lang="it-IT" sz="1400" kern="0" dirty="0" smtClean="0">
                <a:solidFill>
                  <a:prstClr val="black"/>
                </a:solidFill>
                <a:cs typeface="Arial" pitchFamily="34" charset="0"/>
              </a:rPr>
              <a:t>€ 18.794.578,60</a:t>
            </a:r>
            <a:endParaRPr lang="it-IT" sz="1400" kern="0" dirty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22" name="CasellaDiTesto 21"/>
          <p:cNvSpPr txBox="1"/>
          <p:nvPr/>
        </p:nvSpPr>
        <p:spPr>
          <a:xfrm>
            <a:off x="21959" y="168355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Tirocini extracurriculari - </a:t>
            </a:r>
            <a:r>
              <a:rPr lang="it-IT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Ex Misura 5 PON IOG</a:t>
            </a:r>
          </a:p>
        </p:txBody>
      </p:sp>
      <p:sp>
        <p:nvSpPr>
          <p:cNvPr id="23" name="Rettangolo arrotondato 22"/>
          <p:cNvSpPr/>
          <p:nvPr/>
        </p:nvSpPr>
        <p:spPr>
          <a:xfrm>
            <a:off x="337176" y="5035015"/>
            <a:ext cx="1687907" cy="410209"/>
          </a:xfrm>
          <a:prstGeom prst="roundRect">
            <a:avLst/>
          </a:prstGeom>
          <a:solidFill>
            <a:srgbClr val="C06349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129524" tIns="129524" rIns="129524" bIns="129524" spcCol="1270" rtlCol="0" anchor="ctr"/>
          <a:lstStyle/>
          <a:p>
            <a:pPr marL="0" marR="0" lvl="0" indent="0" algn="ctr" defTabSz="128905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DESTINATARI</a:t>
            </a:r>
            <a:endParaRPr kumimoji="0" lang="it-IT" sz="14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4" name="Freccia a destra 23"/>
          <p:cNvSpPr/>
          <p:nvPr/>
        </p:nvSpPr>
        <p:spPr>
          <a:xfrm>
            <a:off x="2196662" y="5035014"/>
            <a:ext cx="291130" cy="389509"/>
          </a:xfrm>
          <a:prstGeom prst="rightArrow">
            <a:avLst/>
          </a:prstGeom>
          <a:solidFill>
            <a:srgbClr val="C06349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129524" tIns="129524" rIns="129524" bIns="129524" spcCol="1270" rtlCol="0" anchor="t"/>
          <a:lstStyle/>
          <a:p>
            <a:pPr marL="0" marR="0" lvl="0" indent="0" algn="ctr" defTabSz="128905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it-IT" sz="14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26" name="Rettangolo 25"/>
          <p:cNvSpPr/>
          <p:nvPr/>
        </p:nvSpPr>
        <p:spPr>
          <a:xfrm>
            <a:off x="2627785" y="4653136"/>
            <a:ext cx="6192000" cy="1440160"/>
          </a:xfrm>
          <a:prstGeom prst="rect">
            <a:avLst/>
          </a:prstGeom>
          <a:solidFill>
            <a:sysClr val="window" lastClr="FFFFFF"/>
          </a:solidFill>
          <a:ln w="19050" cap="flat" cmpd="sng" algn="ctr">
            <a:solidFill>
              <a:srgbClr val="C06349"/>
            </a:solidFill>
            <a:prstDash val="solid"/>
          </a:ln>
          <a:effectLst/>
        </p:spPr>
        <p:txBody>
          <a:bodyPr lIns="129524" tIns="129524" rIns="129524" bIns="129524" spcCol="1270" rtlCol="0" anchor="t"/>
          <a:lstStyle/>
          <a:p>
            <a:pPr marL="0" lvl="2">
              <a:defRPr/>
            </a:pPr>
            <a:r>
              <a:rPr lang="it-IT" sz="1400" b="0" dirty="0" smtClean="0">
                <a:cs typeface="Arial" pitchFamily="34" charset="0"/>
              </a:rPr>
              <a:t>Giovani </a:t>
            </a:r>
            <a:r>
              <a:rPr lang="it-IT" sz="1400" b="0" dirty="0">
                <a:cs typeface="Arial" pitchFamily="34" charset="0"/>
              </a:rPr>
              <a:t>disoccupati ai sensi del </a:t>
            </a:r>
            <a:r>
              <a:rPr lang="it-IT" sz="1400" b="0" dirty="0" err="1" smtClean="0">
                <a:cs typeface="Arial" pitchFamily="34" charset="0"/>
              </a:rPr>
              <a:t>D.Lgs.</a:t>
            </a:r>
            <a:r>
              <a:rPr lang="it-IT" sz="1400" b="0" dirty="0" smtClean="0">
                <a:cs typeface="Arial" pitchFamily="34" charset="0"/>
              </a:rPr>
              <a:t> </a:t>
            </a:r>
            <a:r>
              <a:rPr lang="it-IT" sz="1400" b="0" dirty="0">
                <a:cs typeface="Arial" pitchFamily="34" charset="0"/>
              </a:rPr>
              <a:t>n. 181/00 e </a:t>
            </a:r>
            <a:r>
              <a:rPr lang="it-IT" sz="1400" b="0" dirty="0" err="1">
                <a:cs typeface="Arial" pitchFamily="34" charset="0"/>
              </a:rPr>
              <a:t>s.m.e</a:t>
            </a:r>
            <a:r>
              <a:rPr lang="it-IT" sz="1400" b="0" dirty="0">
                <a:cs typeface="Arial" pitchFamily="34" charset="0"/>
              </a:rPr>
              <a:t> i., che abbiano assolto </a:t>
            </a:r>
            <a:r>
              <a:rPr lang="it-IT" sz="1400" b="0" dirty="0" smtClean="0">
                <a:cs typeface="Arial" pitchFamily="34" charset="0"/>
              </a:rPr>
              <a:t>I'obbligo </a:t>
            </a:r>
            <a:r>
              <a:rPr lang="it-IT" sz="1400" b="0" dirty="0">
                <a:cs typeface="Arial" pitchFamily="34" charset="0"/>
              </a:rPr>
              <a:t>di istruzione, non impegnati in percorsi scolastico-formativi, di età compresa tra i 18 e i 29 anni al momento dell'adesione al Piano Garanzia Giovani, residenti o regolarmente soggiornanti in Sicilia e, nel rispetto del principio della contendibilità, nelle altre regioni del Paese, ad eccezione della Provincia autonoma di Bolzano. </a:t>
            </a:r>
            <a:endParaRPr lang="it-IT" sz="1400" b="0" kern="0" dirty="0">
              <a:solidFill>
                <a:prstClr val="black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1951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lum bright="49000"/>
          </a:blip>
          <a:srcRect r="4382"/>
          <a:stretch>
            <a:fillRect/>
          </a:stretch>
        </p:blipFill>
        <p:spPr bwMode="auto">
          <a:xfrm>
            <a:off x="323528" y="980728"/>
            <a:ext cx="8820472" cy="648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Immagine 5"/>
          <p:cNvPicPr>
            <a:picLocks noChangeAspect="1" noChangeArrowheads="1"/>
          </p:cNvPicPr>
          <p:nvPr/>
        </p:nvPicPr>
        <p:blipFill>
          <a:blip r:embed="rId4" cstate="print"/>
          <a:srcRect t="26851" r="5627"/>
          <a:stretch>
            <a:fillRect/>
          </a:stretch>
        </p:blipFill>
        <p:spPr bwMode="auto">
          <a:xfrm>
            <a:off x="6300192" y="6364450"/>
            <a:ext cx="223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CasellaDiTesto 13"/>
          <p:cNvSpPr txBox="1"/>
          <p:nvPr/>
        </p:nvSpPr>
        <p:spPr>
          <a:xfrm>
            <a:off x="467544" y="1556792"/>
            <a:ext cx="7776864" cy="8125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449263" eaLnBrk="1" hangingPunct="1">
              <a:lnSpc>
                <a:spcPct val="95000"/>
              </a:lnSpc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dirty="0">
              <a:solidFill>
                <a:srgbClr val="365F91"/>
              </a:solidFill>
              <a:latin typeface="Arial Black" panose="020B0A04020102020204" pitchFamily="34" charset="0"/>
              <a:ea typeface="ＭＳ Ｐゴシック" panose="020B0600070205080204" pitchFamily="34" charset="-128"/>
            </a:endParaRPr>
          </a:p>
          <a:p>
            <a:pPr eaLnBrk="1" hangingPunct="1">
              <a:defRPr/>
            </a:pPr>
            <a:endParaRPr lang="it-IT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0" y="0"/>
            <a:ext cx="9144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Tirocini extracurriculari</a:t>
            </a:r>
          </a:p>
          <a:p>
            <a:pPr algn="ctr"/>
            <a:endParaRPr lang="it-IT" sz="1000" dirty="0" smtClean="0">
              <a:solidFill>
                <a:srgbClr val="0070C0"/>
              </a:solidFill>
              <a:ea typeface="ＭＳ Ｐゴシック" panose="020B0600070205080204" pitchFamily="34" charset="-128"/>
            </a:endParaRPr>
          </a:p>
          <a:p>
            <a:pPr algn="ctr"/>
            <a:r>
              <a:rPr lang="it-IT" sz="2800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Ex Misura 5 PON IOG</a:t>
            </a:r>
          </a:p>
        </p:txBody>
      </p:sp>
      <p:pic>
        <p:nvPicPr>
          <p:cNvPr id="11" name="Immagine 10" descr="Proposta logo antropomorfo FSE SICILIA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96" y="6292350"/>
            <a:ext cx="2108148" cy="5760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12B40-A0DA-4D1A-A20A-71BF3E74F813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16" name="CasellaDiTesto 15"/>
          <p:cNvSpPr txBox="1"/>
          <p:nvPr/>
        </p:nvSpPr>
        <p:spPr>
          <a:xfrm>
            <a:off x="1691679" y="3858440"/>
            <a:ext cx="5760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/>
              <a:t>   </a:t>
            </a:r>
            <a:r>
              <a:rPr lang="it-IT" sz="2000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OUTPUT OCCUPAZIONALI:</a:t>
            </a:r>
          </a:p>
        </p:txBody>
      </p:sp>
      <p:graphicFrame>
        <p:nvGraphicFramePr>
          <p:cNvPr id="18" name="Tabella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1994921"/>
              </p:ext>
            </p:extLst>
          </p:nvPr>
        </p:nvGraphicFramePr>
        <p:xfrm>
          <a:off x="683567" y="2005196"/>
          <a:ext cx="7776865" cy="1808245"/>
        </p:xfrm>
        <a:graphic>
          <a:graphicData uri="http://schemas.openxmlformats.org/drawingml/2006/table">
            <a:tbl>
              <a:tblPr/>
              <a:tblGrid>
                <a:gridCol w="15333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858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513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5172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9310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6150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6004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Indicatori fisici di </a:t>
                      </a:r>
                      <a:r>
                        <a:rPr lang="it-IT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Output</a:t>
                      </a:r>
                      <a:endParaRPr lang="it-IT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634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Descrizione</a:t>
                      </a:r>
                    </a:p>
                  </a:txBody>
                  <a:tcPr marL="9525" marR="9525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634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Dimensione misurata</a:t>
                      </a:r>
                    </a:p>
                  </a:txBody>
                  <a:tcPr marL="9525" marR="9525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634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t">
                        <a:spcBef>
                          <a:spcPts val="0"/>
                        </a:spcBef>
                      </a:pPr>
                      <a:r>
                        <a:rPr lang="it-IT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Numero </a:t>
                      </a:r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destinatari </a:t>
                      </a:r>
                    </a:p>
                  </a:txBody>
                  <a:tcPr marL="9525" marR="9525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634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Totale</a:t>
                      </a:r>
                      <a:br>
                        <a:rPr lang="it-IT" sz="14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</a:br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destinatari </a:t>
                      </a:r>
                    </a:p>
                  </a:txBody>
                  <a:tcPr marL="9525" marR="9525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634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542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>
                        <a:spcBef>
                          <a:spcPts val="0"/>
                        </a:spcBef>
                      </a:pPr>
                      <a:r>
                        <a:rPr lang="it-IT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Uomini</a:t>
                      </a:r>
                      <a:endParaRPr lang="it-IT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634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spcBef>
                          <a:spcPts val="0"/>
                        </a:spcBef>
                      </a:pPr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donne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634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13219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CO01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D3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Disoccupati compresi i disoccupati di lunga durata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D3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Status lavorativo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D3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3.172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D3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3.878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D3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7.050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D3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2101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CO06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Persone di età inferiore ai 25 anni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Status lavorativo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1.946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2.070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4.016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20" name="Tabella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6664461"/>
              </p:ext>
            </p:extLst>
          </p:nvPr>
        </p:nvGraphicFramePr>
        <p:xfrm>
          <a:off x="683567" y="4365104"/>
          <a:ext cx="7776865" cy="1851874"/>
        </p:xfrm>
        <a:graphic>
          <a:graphicData uri="http://schemas.openxmlformats.org/drawingml/2006/table">
            <a:tbl>
              <a:tblPr/>
              <a:tblGrid>
                <a:gridCol w="29230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230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3080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06180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Totale destinatari trattati 7.050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634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1276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Tipologia CO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634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Numero soggetti occupati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634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% su Totale destinatari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634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96372">
                <a:tc>
                  <a:txBody>
                    <a:bodyPr/>
                    <a:lstStyle/>
                    <a:p>
                      <a:pPr algn="l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CO Inizio rapporto di lavoro/</a:t>
                      </a:r>
                      <a:br>
                        <a:rPr lang="it-IT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</a:br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Trasformazioni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D3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2.360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D3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33,48%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D3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96372">
                <a:tc>
                  <a:txBody>
                    <a:bodyPr/>
                    <a:lstStyle/>
                    <a:p>
                      <a:pPr algn="l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CO Assunzioni tempo indeterminato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1.131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16,04%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" name="Rettangolo 2"/>
          <p:cNvSpPr/>
          <p:nvPr/>
        </p:nvSpPr>
        <p:spPr>
          <a:xfrm>
            <a:off x="845332" y="1549966"/>
            <a:ext cx="77768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dirty="0">
                <a:solidFill>
                  <a:srgbClr val="0070C0"/>
                </a:solidFill>
                <a:ea typeface="ＭＳ Ｐゴシック" panose="020B0600070205080204" pitchFamily="34" charset="-128"/>
              </a:rPr>
              <a:t>INDICATORI FISICI DI OUTPUT:</a:t>
            </a:r>
          </a:p>
        </p:txBody>
      </p:sp>
    </p:spTree>
    <p:extLst>
      <p:ext uri="{BB962C8B-B14F-4D97-AF65-F5344CB8AC3E}">
        <p14:creationId xmlns:p14="http://schemas.microsoft.com/office/powerpoint/2010/main" val="1235299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lum bright="49000"/>
          </a:blip>
          <a:srcRect r="4382"/>
          <a:stretch>
            <a:fillRect/>
          </a:stretch>
        </p:blipFill>
        <p:spPr bwMode="auto">
          <a:xfrm>
            <a:off x="611560" y="806591"/>
            <a:ext cx="853244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Immagine 5"/>
          <p:cNvPicPr>
            <a:picLocks noChangeAspect="1" noChangeArrowheads="1"/>
          </p:cNvPicPr>
          <p:nvPr/>
        </p:nvPicPr>
        <p:blipFill>
          <a:blip r:embed="rId4" cstate="print"/>
          <a:srcRect t="26851" r="5627"/>
          <a:stretch>
            <a:fillRect/>
          </a:stretch>
        </p:blipFill>
        <p:spPr bwMode="auto">
          <a:xfrm>
            <a:off x="6300192" y="6364450"/>
            <a:ext cx="223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CasellaDiTesto 13"/>
          <p:cNvSpPr txBox="1"/>
          <p:nvPr/>
        </p:nvSpPr>
        <p:spPr>
          <a:xfrm>
            <a:off x="251520" y="1628800"/>
            <a:ext cx="7776864" cy="8125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449263" eaLnBrk="1" hangingPunct="1">
              <a:lnSpc>
                <a:spcPct val="95000"/>
              </a:lnSpc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it-IT" dirty="0">
              <a:solidFill>
                <a:srgbClr val="365F91"/>
              </a:solidFill>
              <a:latin typeface="Arial Black" panose="020B0A04020102020204" pitchFamily="34" charset="0"/>
              <a:ea typeface="ＭＳ Ｐゴシック" panose="020B0600070205080204" pitchFamily="34" charset="-128"/>
            </a:endParaRPr>
          </a:p>
          <a:p>
            <a:pPr eaLnBrk="1" hangingPunct="1">
              <a:defRPr/>
            </a:pPr>
            <a:endParaRPr lang="it-IT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0" y="0"/>
            <a:ext cx="914400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La Sicilia è il tuo Futuro</a:t>
            </a:r>
          </a:p>
          <a:p>
            <a:pPr algn="ctr"/>
            <a:r>
              <a:rPr lang="it-IT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Competenze, organizzazione, reti</a:t>
            </a:r>
          </a:p>
          <a:p>
            <a:pPr algn="ctr"/>
            <a:r>
              <a:rPr lang="it-IT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per un nuovo sistema dei CPI in Regione Siciliana</a:t>
            </a:r>
            <a:endParaRPr lang="it-IT" dirty="0">
              <a:solidFill>
                <a:srgbClr val="0070C0"/>
              </a:solidFill>
              <a:ea typeface="ＭＳ Ｐゴシック" panose="020B0600070205080204" pitchFamily="34" charset="-128"/>
            </a:endParaRPr>
          </a:p>
        </p:txBody>
      </p:sp>
      <p:pic>
        <p:nvPicPr>
          <p:cNvPr id="11" name="Immagine 10" descr="Proposta logo antropomorfo FSE SICILIA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96" y="6292350"/>
            <a:ext cx="2108148" cy="5760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12B40-A0DA-4D1A-A20A-71BF3E74F813}" type="slidenum">
              <a:rPr lang="en-GB" smtClean="0"/>
              <a:pPr/>
              <a:t>7</a:t>
            </a:fld>
            <a:endParaRPr lang="en-GB"/>
          </a:p>
        </p:txBody>
      </p:sp>
      <p:graphicFrame>
        <p:nvGraphicFramePr>
          <p:cNvPr id="9" name="Diagramma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54563935"/>
              </p:ext>
            </p:extLst>
          </p:nvPr>
        </p:nvGraphicFramePr>
        <p:xfrm>
          <a:off x="35496" y="1772804"/>
          <a:ext cx="9000904" cy="4460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  <p:extLst>
      <p:ext uri="{BB962C8B-B14F-4D97-AF65-F5344CB8AC3E}">
        <p14:creationId xmlns:p14="http://schemas.microsoft.com/office/powerpoint/2010/main" val="1235299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lum bright="49000"/>
          </a:blip>
          <a:srcRect r="4382"/>
          <a:stretch>
            <a:fillRect/>
          </a:stretch>
        </p:blipFill>
        <p:spPr bwMode="auto">
          <a:xfrm>
            <a:off x="611560" y="908720"/>
            <a:ext cx="853244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Immagine 5"/>
          <p:cNvPicPr>
            <a:picLocks noChangeAspect="1" noChangeArrowheads="1"/>
          </p:cNvPicPr>
          <p:nvPr/>
        </p:nvPicPr>
        <p:blipFill>
          <a:blip r:embed="rId4" cstate="print"/>
          <a:srcRect t="26851" r="5627"/>
          <a:stretch>
            <a:fillRect/>
          </a:stretch>
        </p:blipFill>
        <p:spPr bwMode="auto">
          <a:xfrm>
            <a:off x="6300192" y="6364450"/>
            <a:ext cx="223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asellaDiTesto 6"/>
          <p:cNvSpPr txBox="1"/>
          <p:nvPr/>
        </p:nvSpPr>
        <p:spPr>
          <a:xfrm>
            <a:off x="0" y="0"/>
            <a:ext cx="914400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La Sicilia è il tuo Futuro</a:t>
            </a:r>
            <a:endParaRPr lang="it-IT" sz="1000" dirty="0" smtClean="0">
              <a:solidFill>
                <a:srgbClr val="0070C0"/>
              </a:solidFill>
              <a:ea typeface="ＭＳ Ｐゴシック" panose="020B0600070205080204" pitchFamily="34" charset="-128"/>
            </a:endParaRPr>
          </a:p>
          <a:p>
            <a:pPr algn="ctr"/>
            <a:r>
              <a:rPr lang="it-IT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Competenze, organizzazione, reti</a:t>
            </a:r>
          </a:p>
          <a:p>
            <a:pPr algn="ctr"/>
            <a:r>
              <a:rPr lang="it-IT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per un nuovo sistema dei CPI in Regione Siciliana</a:t>
            </a:r>
            <a:endParaRPr lang="it-IT" dirty="0">
              <a:solidFill>
                <a:srgbClr val="0070C0"/>
              </a:solidFill>
              <a:ea typeface="ＭＳ Ｐゴシック" panose="020B0600070205080204" pitchFamily="34" charset="-128"/>
            </a:endParaRPr>
          </a:p>
        </p:txBody>
      </p:sp>
      <p:pic>
        <p:nvPicPr>
          <p:cNvPr id="11" name="Immagine 10" descr="Proposta logo antropomorfo FSE SICILIA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96" y="6292350"/>
            <a:ext cx="2108148" cy="5760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12B40-A0DA-4D1A-A20A-71BF3E74F813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10" name="Rettangolo 9"/>
          <p:cNvSpPr/>
          <p:nvPr/>
        </p:nvSpPr>
        <p:spPr>
          <a:xfrm>
            <a:off x="2627784" y="1844824"/>
            <a:ext cx="6264696" cy="2304256"/>
          </a:xfrm>
          <a:prstGeom prst="rect">
            <a:avLst/>
          </a:prstGeom>
          <a:noFill/>
          <a:ln w="19050" cap="flat" cmpd="sng" algn="ctr">
            <a:solidFill>
              <a:srgbClr val="C06349"/>
            </a:solidFill>
            <a:prstDash val="solid"/>
          </a:ln>
          <a:effectLst/>
        </p:spPr>
        <p:txBody>
          <a:bodyPr lIns="129524" tIns="129524" rIns="129524" bIns="129524" spcCol="1270" rtlCol="0" anchor="ctr"/>
          <a:lstStyle/>
          <a:p>
            <a:pPr lvl="0" algn="just"/>
            <a:r>
              <a:rPr lang="it-IT" sz="1400" b="0" dirty="0" smtClean="0">
                <a:cs typeface="Arial" pitchFamily="34" charset="0"/>
              </a:rPr>
              <a:t>Realizzazione di azioni mirate a qualificare </a:t>
            </a:r>
            <a:r>
              <a:rPr lang="it-IT" sz="1400" b="0" dirty="0">
                <a:cs typeface="Arial" pitchFamily="34" charset="0"/>
              </a:rPr>
              <a:t>il sistema dei Centri per l’Impiego della Regione Siciliana, promuovendone lo sviluppo delle risorse umane, dei modelli organizzativi e dei processi erogativi delle prestazioni. In </a:t>
            </a:r>
            <a:r>
              <a:rPr lang="it-IT" sz="1400" b="0" dirty="0" smtClean="0">
                <a:cs typeface="Arial" pitchFamily="34" charset="0"/>
              </a:rPr>
              <a:t>particolare, il progetto ha l’obiettivo ci si propone di:</a:t>
            </a:r>
            <a:endParaRPr lang="it-IT" sz="1400" b="0" dirty="0">
              <a:cs typeface="Arial" pitchFamily="34" charset="0"/>
            </a:endParaRPr>
          </a:p>
          <a:p>
            <a:pPr marL="171450" indent="-171450" algn="just">
              <a:buFontTx/>
              <a:buChar char="-"/>
            </a:pPr>
            <a:r>
              <a:rPr lang="it-IT" sz="1400" b="0" dirty="0" smtClean="0">
                <a:cs typeface="Arial" pitchFamily="34" charset="0"/>
              </a:rPr>
              <a:t>qualificare </a:t>
            </a:r>
            <a:r>
              <a:rPr lang="it-IT" sz="1400" b="0" dirty="0">
                <a:cs typeface="Arial" pitchFamily="34" charset="0"/>
              </a:rPr>
              <a:t>ed innovare l’organizzazione, le competenze, i servizi e l’impatto dei CPI, migliorando la loro capacita di erogare prestazioni personalizzate e misure del mercato del lavoro di tipo attivo e preventivo</a:t>
            </a:r>
            <a:r>
              <a:rPr lang="it-IT" sz="1400" b="0" dirty="0" smtClean="0">
                <a:cs typeface="Arial" pitchFamily="34" charset="0"/>
              </a:rPr>
              <a:t>;</a:t>
            </a:r>
          </a:p>
          <a:p>
            <a:pPr marL="171450" indent="-171450" algn="just">
              <a:buFontTx/>
              <a:buChar char="-"/>
            </a:pPr>
            <a:r>
              <a:rPr lang="it-IT" sz="1400" b="0" dirty="0" smtClean="0">
                <a:cs typeface="Arial" pitchFamily="34" charset="0"/>
              </a:rPr>
              <a:t>garantire </a:t>
            </a:r>
            <a:r>
              <a:rPr lang="it-IT" sz="1400" b="0" dirty="0">
                <a:cs typeface="Arial" pitchFamily="34" charset="0"/>
              </a:rPr>
              <a:t>il soddisfacimento delle condizionalità tematiche ex ante 8.1 ed 8.3, previste dal PO FSE 2014-2020 in materia di Servizi per l’Impiego. </a:t>
            </a:r>
          </a:p>
        </p:txBody>
      </p:sp>
      <p:sp>
        <p:nvSpPr>
          <p:cNvPr id="15" name="Rettangolo 14"/>
          <p:cNvSpPr/>
          <p:nvPr/>
        </p:nvSpPr>
        <p:spPr>
          <a:xfrm>
            <a:off x="2627783" y="4224213"/>
            <a:ext cx="3132000" cy="572939"/>
          </a:xfrm>
          <a:prstGeom prst="rect">
            <a:avLst/>
          </a:prstGeom>
          <a:solidFill>
            <a:sysClr val="window" lastClr="FFFFFF"/>
          </a:solidFill>
          <a:ln w="19050" cap="flat" cmpd="sng" algn="ctr">
            <a:solidFill>
              <a:srgbClr val="C06349"/>
            </a:solidFill>
            <a:prstDash val="solid"/>
          </a:ln>
          <a:effectLst/>
        </p:spPr>
        <p:txBody>
          <a:bodyPr lIns="129524" tIns="129524" rIns="129524" bIns="129524" spcCol="1270" rtlCol="0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pitchFamily="34" charset="0"/>
              </a:rPr>
              <a:t>Impegnate:</a:t>
            </a:r>
            <a:r>
              <a:rPr kumimoji="0" lang="it-IT" sz="1400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pitchFamily="34" charset="0"/>
              </a:rPr>
              <a:t> </a:t>
            </a:r>
            <a:r>
              <a:rPr kumimoji="0" lang="it-IT" sz="14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pitchFamily="34" charset="0"/>
              </a:rPr>
              <a:t>€ 1.350.000</a:t>
            </a:r>
          </a:p>
        </p:txBody>
      </p:sp>
      <p:sp>
        <p:nvSpPr>
          <p:cNvPr id="20" name="Rettangolo 19"/>
          <p:cNvSpPr/>
          <p:nvPr/>
        </p:nvSpPr>
        <p:spPr>
          <a:xfrm>
            <a:off x="2628480" y="5589240"/>
            <a:ext cx="6264000" cy="634158"/>
          </a:xfrm>
          <a:prstGeom prst="rect">
            <a:avLst/>
          </a:prstGeom>
          <a:solidFill>
            <a:sysClr val="window" lastClr="FFFFFF"/>
          </a:solidFill>
          <a:ln w="19050" cap="flat" cmpd="sng" algn="ctr">
            <a:solidFill>
              <a:srgbClr val="C06349"/>
            </a:solidFill>
            <a:prstDash val="solid"/>
          </a:ln>
          <a:effectLst/>
        </p:spPr>
        <p:txBody>
          <a:bodyPr lIns="129524" tIns="129524" rIns="129524" bIns="129524" spcCol="1270" rtlCol="0" anchor="t"/>
          <a:lstStyle/>
          <a:p>
            <a:pPr>
              <a:defRPr/>
            </a:pPr>
            <a:r>
              <a:rPr lang="it-IT" sz="1400" b="0" kern="0" dirty="0" smtClean="0">
                <a:solidFill>
                  <a:prstClr val="black"/>
                </a:solidFill>
                <a:cs typeface="Arial" pitchFamily="34" charset="0"/>
              </a:rPr>
              <a:t>Personale </a:t>
            </a:r>
            <a:r>
              <a:rPr lang="it-IT" sz="1400" b="0" kern="0" dirty="0">
                <a:solidFill>
                  <a:prstClr val="black"/>
                </a:solidFill>
                <a:cs typeface="Arial" pitchFamily="34" charset="0"/>
              </a:rPr>
              <a:t>in servizio presso i CPI della Regione Siciliana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kumimoji="0" lang="it-IT" sz="14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Arial" pitchFamily="34" charset="0"/>
            </a:endParaRPr>
          </a:p>
        </p:txBody>
      </p:sp>
      <p:sp>
        <p:nvSpPr>
          <p:cNvPr id="21" name="Rettangolo 20"/>
          <p:cNvSpPr/>
          <p:nvPr/>
        </p:nvSpPr>
        <p:spPr>
          <a:xfrm>
            <a:off x="5760480" y="4224213"/>
            <a:ext cx="3132000" cy="572939"/>
          </a:xfrm>
          <a:prstGeom prst="rect">
            <a:avLst/>
          </a:prstGeom>
          <a:solidFill>
            <a:sysClr val="window" lastClr="FFFFFF"/>
          </a:solidFill>
          <a:ln w="19050" cap="flat" cmpd="sng" algn="ctr">
            <a:solidFill>
              <a:srgbClr val="C06349"/>
            </a:solidFill>
            <a:prstDash val="solid"/>
          </a:ln>
          <a:effectLst/>
        </p:spPr>
        <p:txBody>
          <a:bodyPr lIns="129524" tIns="129524" rIns="129524" bIns="129524" spcCol="1270" rtlCol="0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pitchFamily="34" charset="0"/>
              </a:rPr>
              <a:t>Erogate:</a:t>
            </a:r>
            <a:r>
              <a:rPr kumimoji="0" lang="it-IT" sz="1400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pitchFamily="34" charset="0"/>
              </a:rPr>
              <a:t> </a:t>
            </a:r>
            <a:r>
              <a:rPr kumimoji="0" lang="it-IT" sz="14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pitchFamily="34" charset="0"/>
              </a:rPr>
              <a:t>€ 405.000</a:t>
            </a:r>
          </a:p>
        </p:txBody>
      </p:sp>
      <p:sp>
        <p:nvSpPr>
          <p:cNvPr id="24" name="Rettangolo 23"/>
          <p:cNvSpPr/>
          <p:nvPr/>
        </p:nvSpPr>
        <p:spPr>
          <a:xfrm>
            <a:off x="2627784" y="4941168"/>
            <a:ext cx="6264000" cy="504056"/>
          </a:xfrm>
          <a:prstGeom prst="rect">
            <a:avLst/>
          </a:prstGeom>
          <a:solidFill>
            <a:sysClr val="window" lastClr="FFFFFF"/>
          </a:solidFill>
          <a:ln w="19050" cap="flat" cmpd="sng" algn="ctr">
            <a:solidFill>
              <a:srgbClr val="C06349"/>
            </a:solidFill>
            <a:prstDash val="solid"/>
          </a:ln>
          <a:effectLst/>
        </p:spPr>
        <p:txBody>
          <a:bodyPr lIns="129524" tIns="129524" rIns="129524" bIns="129524" spcCol="1270" rtlCol="0" anchor="t"/>
          <a:lstStyle/>
          <a:p>
            <a:pPr marL="0" lvl="2">
              <a:defRPr/>
            </a:pPr>
            <a:r>
              <a:rPr lang="it-IT" sz="1400" b="0" dirty="0" smtClean="0">
                <a:cs typeface="Arial" pitchFamily="34" charset="0"/>
              </a:rPr>
              <a:t>Amministrazione </a:t>
            </a:r>
            <a:r>
              <a:rPr lang="it-IT" sz="1400" b="0" dirty="0">
                <a:cs typeface="Arial" pitchFamily="34" charset="0"/>
              </a:rPr>
              <a:t>Regionale </a:t>
            </a:r>
            <a:endParaRPr kumimoji="0" lang="it-IT" sz="1400" b="0" i="0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Arial" pitchFamily="34" charset="0"/>
            </a:endParaRPr>
          </a:p>
          <a:p>
            <a:pPr marL="0" lvl="2">
              <a:defRPr/>
            </a:pPr>
            <a:endParaRPr kumimoji="0" lang="it-IT" sz="1400" b="0" i="0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Arial" pitchFamily="34" charset="0"/>
            </a:endParaRPr>
          </a:p>
        </p:txBody>
      </p:sp>
      <p:sp>
        <p:nvSpPr>
          <p:cNvPr id="25" name="Rettangolo arrotondato 24"/>
          <p:cNvSpPr/>
          <p:nvPr/>
        </p:nvSpPr>
        <p:spPr>
          <a:xfrm>
            <a:off x="338002" y="2621747"/>
            <a:ext cx="1687908" cy="433358"/>
          </a:xfrm>
          <a:prstGeom prst="roundRect">
            <a:avLst/>
          </a:prstGeom>
          <a:solidFill>
            <a:srgbClr val="C06349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129524" tIns="129524" rIns="129524" bIns="129524" spcCol="1270" rtlCol="0" anchor="ctr"/>
          <a:lstStyle/>
          <a:p>
            <a:pPr marL="0" marR="0" lvl="0" indent="0" algn="ctr" defTabSz="128905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DESCRIZIONE</a:t>
            </a:r>
          </a:p>
        </p:txBody>
      </p:sp>
      <p:sp>
        <p:nvSpPr>
          <p:cNvPr id="26" name="Freccia a destra 10"/>
          <p:cNvSpPr/>
          <p:nvPr/>
        </p:nvSpPr>
        <p:spPr>
          <a:xfrm>
            <a:off x="2199668" y="2634313"/>
            <a:ext cx="291130" cy="389509"/>
          </a:xfrm>
          <a:prstGeom prst="rightArrow">
            <a:avLst/>
          </a:prstGeom>
          <a:solidFill>
            <a:srgbClr val="C06349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129524" tIns="129524" rIns="129524" bIns="129524" spcCol="1270" rtlCol="0" anchor="t"/>
          <a:lstStyle/>
          <a:p>
            <a:pPr marL="0" marR="0" lvl="0" indent="0" algn="ctr" defTabSz="128905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it-IT" sz="14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27" name="Rettangolo arrotondato 26"/>
          <p:cNvSpPr/>
          <p:nvPr/>
        </p:nvSpPr>
        <p:spPr>
          <a:xfrm>
            <a:off x="334265" y="4256229"/>
            <a:ext cx="1687907" cy="431999"/>
          </a:xfrm>
          <a:prstGeom prst="roundRect">
            <a:avLst/>
          </a:prstGeom>
          <a:solidFill>
            <a:srgbClr val="C06349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129524" tIns="129524" rIns="129524" bIns="129524" spcCol="1270" rtlCol="0" anchor="ctr"/>
          <a:lstStyle/>
          <a:p>
            <a:pPr marL="0" marR="0" lvl="0" indent="0" algn="ctr" defTabSz="128905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RISORSE FINANZIARIE</a:t>
            </a:r>
            <a:endParaRPr kumimoji="0" lang="it-IT" sz="14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8" name="Freccia a destra 19"/>
          <p:cNvSpPr/>
          <p:nvPr/>
        </p:nvSpPr>
        <p:spPr>
          <a:xfrm>
            <a:off x="2199668" y="4304943"/>
            <a:ext cx="291130" cy="389509"/>
          </a:xfrm>
          <a:prstGeom prst="rightArrow">
            <a:avLst/>
          </a:prstGeom>
          <a:solidFill>
            <a:srgbClr val="C06349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129524" tIns="129524" rIns="129524" bIns="129524" spcCol="1270" rtlCol="0" anchor="t"/>
          <a:lstStyle/>
          <a:p>
            <a:pPr marL="0" marR="0" lvl="0" indent="0" algn="ctr" defTabSz="128905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it-IT" sz="14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29" name="Rettangolo arrotondato 28"/>
          <p:cNvSpPr/>
          <p:nvPr/>
        </p:nvSpPr>
        <p:spPr>
          <a:xfrm>
            <a:off x="346358" y="4952392"/>
            <a:ext cx="1687907" cy="410209"/>
          </a:xfrm>
          <a:prstGeom prst="roundRect">
            <a:avLst/>
          </a:prstGeom>
          <a:solidFill>
            <a:srgbClr val="C06349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129524" tIns="129524" rIns="129524" bIns="129524" spcCol="1270" rtlCol="0" anchor="ctr"/>
          <a:lstStyle/>
          <a:p>
            <a:pPr marL="0" marR="0" lvl="0" indent="0" algn="ctr" defTabSz="128905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BENEFICIARI</a:t>
            </a:r>
            <a:endParaRPr kumimoji="0" lang="it-IT" sz="14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0" name="Freccia a destra 23"/>
          <p:cNvSpPr/>
          <p:nvPr/>
        </p:nvSpPr>
        <p:spPr>
          <a:xfrm>
            <a:off x="2196662" y="4983707"/>
            <a:ext cx="291130" cy="389509"/>
          </a:xfrm>
          <a:prstGeom prst="rightArrow">
            <a:avLst/>
          </a:prstGeom>
          <a:solidFill>
            <a:srgbClr val="C06349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129524" tIns="129524" rIns="129524" bIns="129524" spcCol="1270" rtlCol="0" anchor="t"/>
          <a:lstStyle/>
          <a:p>
            <a:pPr marL="0" marR="0" lvl="0" indent="0" algn="ctr" defTabSz="128905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it-IT" sz="14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31" name="Rettangolo arrotondato 30"/>
          <p:cNvSpPr/>
          <p:nvPr/>
        </p:nvSpPr>
        <p:spPr>
          <a:xfrm>
            <a:off x="337176" y="5733751"/>
            <a:ext cx="1687907" cy="410209"/>
          </a:xfrm>
          <a:prstGeom prst="roundRect">
            <a:avLst/>
          </a:prstGeom>
          <a:solidFill>
            <a:srgbClr val="C06349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129524" tIns="129524" rIns="129524" bIns="129524" spcCol="1270" rtlCol="0" anchor="ctr"/>
          <a:lstStyle/>
          <a:p>
            <a:pPr marL="0" marR="0" lvl="0" indent="0" algn="ctr" defTabSz="128905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DESTINATARI</a:t>
            </a:r>
            <a:endParaRPr kumimoji="0" lang="it-IT" sz="14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2" name="Freccia a destra 23"/>
          <p:cNvSpPr/>
          <p:nvPr/>
        </p:nvSpPr>
        <p:spPr>
          <a:xfrm>
            <a:off x="2196662" y="5733750"/>
            <a:ext cx="291130" cy="389509"/>
          </a:xfrm>
          <a:prstGeom prst="rightArrow">
            <a:avLst/>
          </a:prstGeom>
          <a:solidFill>
            <a:srgbClr val="C06349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129524" tIns="129524" rIns="129524" bIns="129524" spcCol="1270" rtlCol="0" anchor="t"/>
          <a:lstStyle/>
          <a:p>
            <a:pPr marL="0" marR="0" lvl="0" indent="0" algn="ctr" defTabSz="128905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it-IT" sz="14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Tahoma" panose="020B0604030504040204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7991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lum bright="49000"/>
          </a:blip>
          <a:srcRect r="4382"/>
          <a:stretch>
            <a:fillRect/>
          </a:stretch>
        </p:blipFill>
        <p:spPr bwMode="auto">
          <a:xfrm>
            <a:off x="611560" y="764704"/>
            <a:ext cx="8532440" cy="720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Immagine 5"/>
          <p:cNvPicPr>
            <a:picLocks noChangeAspect="1" noChangeArrowheads="1"/>
          </p:cNvPicPr>
          <p:nvPr/>
        </p:nvPicPr>
        <p:blipFill>
          <a:blip r:embed="rId4" cstate="print"/>
          <a:srcRect t="26851" r="5627"/>
          <a:stretch>
            <a:fillRect/>
          </a:stretch>
        </p:blipFill>
        <p:spPr bwMode="auto">
          <a:xfrm>
            <a:off x="6300192" y="6364450"/>
            <a:ext cx="223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Immagine 10" descr="Proposta logo antropomorfo FSE SICILIA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96" y="6292350"/>
            <a:ext cx="2108148" cy="5760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12B40-A0DA-4D1A-A20A-71BF3E74F813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10" name="CasellaDiTesto 9"/>
          <p:cNvSpPr txBox="1"/>
          <p:nvPr/>
        </p:nvSpPr>
        <p:spPr>
          <a:xfrm>
            <a:off x="179511" y="188640"/>
            <a:ext cx="8712969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La Sicilia è il tuo Futuro</a:t>
            </a:r>
            <a:endParaRPr lang="it-IT" sz="1000" dirty="0" smtClean="0">
              <a:solidFill>
                <a:srgbClr val="0070C0"/>
              </a:solidFill>
              <a:ea typeface="ＭＳ Ｐゴシック" panose="020B0600070205080204" pitchFamily="34" charset="-128"/>
            </a:endParaRPr>
          </a:p>
          <a:p>
            <a:pPr algn="ctr"/>
            <a:r>
              <a:rPr lang="it-IT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Competenze, organizzazione, reti</a:t>
            </a:r>
          </a:p>
          <a:p>
            <a:pPr algn="ctr"/>
            <a:r>
              <a:rPr lang="it-IT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per un nuovo sistema dei CPI in Regione Siciliana</a:t>
            </a:r>
          </a:p>
        </p:txBody>
      </p:sp>
      <p:sp>
        <p:nvSpPr>
          <p:cNvPr id="7" name="CasellaDiTesto 6"/>
          <p:cNvSpPr txBox="1"/>
          <p:nvPr/>
        </p:nvSpPr>
        <p:spPr>
          <a:xfrm>
            <a:off x="899592" y="1628800"/>
            <a:ext cx="74168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AZIONI REALIZZATE E RISULTATI RAGGIUNTI</a:t>
            </a:r>
          </a:p>
        </p:txBody>
      </p:sp>
      <p:graphicFrame>
        <p:nvGraphicFramePr>
          <p:cNvPr id="12" name="Tabella 11"/>
          <p:cNvGraphicFramePr>
            <a:graphicFrameLocks noGrp="1"/>
          </p:cNvGraphicFramePr>
          <p:nvPr/>
        </p:nvGraphicFramePr>
        <p:xfrm>
          <a:off x="179511" y="2132856"/>
          <a:ext cx="8712969" cy="4201201"/>
        </p:xfrm>
        <a:graphic>
          <a:graphicData uri="http://schemas.openxmlformats.org/drawingml/2006/table">
            <a:tbl>
              <a:tblPr/>
              <a:tblGrid>
                <a:gridCol w="6891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911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8425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4394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773494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AZIONE</a:t>
                      </a:r>
                    </a:p>
                  </a:txBody>
                  <a:tcPr marL="5930" marR="5930" marT="59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634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DESCRIZIONE </a:t>
                      </a:r>
                    </a:p>
                  </a:txBody>
                  <a:tcPr marL="5930" marR="5930" marT="59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634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MODALITA ATTUATIVE</a:t>
                      </a:r>
                    </a:p>
                  </a:txBody>
                  <a:tcPr marL="5930" marR="5930" marT="59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634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SOGGETTI COINVOLTI</a:t>
                      </a:r>
                    </a:p>
                  </a:txBody>
                  <a:tcPr marL="5930" marR="5930" marT="59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634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N. GIORNATE  REALIZZATE</a:t>
                      </a:r>
                    </a:p>
                  </a:txBody>
                  <a:tcPr marL="5930" marR="5930" marT="59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634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N. ORE SVOLTE</a:t>
                      </a:r>
                    </a:p>
                  </a:txBody>
                  <a:tcPr marL="5930" marR="5930" marT="59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634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7141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Azione 1</a:t>
                      </a:r>
                    </a:p>
                  </a:txBody>
                  <a:tcPr marL="5930" marR="5930" marT="59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Analisi dei fabbisogni formativi, delle motivazioni e delle aspettative </a:t>
                      </a:r>
                    </a:p>
                  </a:txBody>
                  <a:tcPr marL="5930" marR="5930" marT="59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Somministrazione di un questionario </a:t>
                      </a:r>
                    </a:p>
                  </a:txBody>
                  <a:tcPr marL="5930" marR="5930" marT="59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507</a:t>
                      </a:r>
                    </a:p>
                  </a:txBody>
                  <a:tcPr marL="5930" marR="5930" marT="59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200" b="0" i="0" u="none" strike="noStrike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−</a:t>
                      </a:r>
                      <a:endParaRPr lang="it-IT" sz="12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5930" marR="5930" marT="59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200" b="0" i="0" u="none" strike="noStrike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−</a:t>
                      </a:r>
                      <a:r>
                        <a:rPr lang="it-IT" sz="12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5930" marR="5930" marT="59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96743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Azione 2</a:t>
                      </a:r>
                    </a:p>
                  </a:txBody>
                  <a:tcPr marL="5930" marR="5930" marT="59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Seminari di formazione di base</a:t>
                      </a:r>
                    </a:p>
                  </a:txBody>
                  <a:tcPr marL="5930" marR="5930" marT="59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Articolazione di 3 moduli formativi con i seguenti focus tematici: </a:t>
                      </a:r>
                      <a:b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</a:b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 la </a:t>
                      </a:r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profilazione</a:t>
                      </a: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e l'intercettazione della domanda di lavoro</a:t>
                      </a:r>
                      <a:b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</a:b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 I servizi per le imprese nei CPI</a:t>
                      </a:r>
                      <a:b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</a:b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 training motivazionale per aumentare le responsabilità e l'autoefficacia lavorativa</a:t>
                      </a:r>
                    </a:p>
                  </a:txBody>
                  <a:tcPr marL="5930" marR="5930" marT="593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660</a:t>
                      </a:r>
                    </a:p>
                  </a:txBody>
                  <a:tcPr marL="5930" marR="5930" marT="59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26</a:t>
                      </a:r>
                    </a:p>
                  </a:txBody>
                  <a:tcPr marL="5930" marR="5930" marT="59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403</a:t>
                      </a:r>
                    </a:p>
                  </a:txBody>
                  <a:tcPr marL="5930" marR="5930" marT="59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27571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Azione 3</a:t>
                      </a:r>
                    </a:p>
                  </a:txBody>
                  <a:tcPr marL="5930" marR="5930" marT="59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Formazione specialistica</a:t>
                      </a:r>
                    </a:p>
                  </a:txBody>
                  <a:tcPr marL="5930" marR="5930" marT="59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Laboratori sulle modalità attuative dei servizi  erogati alle persone (accompagnamento, attivazione tirocini,incontro domanda e offerta) ed alle Imprese</a:t>
                      </a:r>
                    </a:p>
                  </a:txBody>
                  <a:tcPr marL="5930" marR="5930" marT="593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93</a:t>
                      </a:r>
                    </a:p>
                  </a:txBody>
                  <a:tcPr marL="5930" marR="5930" marT="59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</a:t>
                      </a:r>
                    </a:p>
                  </a:txBody>
                  <a:tcPr marL="5930" marR="5930" marT="59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48</a:t>
                      </a:r>
                    </a:p>
                  </a:txBody>
                  <a:tcPr marL="5930" marR="5930" marT="59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7141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Azione 4</a:t>
                      </a:r>
                    </a:p>
                  </a:txBody>
                  <a:tcPr marL="5930" marR="5930" marT="59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Coaching e networking :Focus group con i dirigenti</a:t>
                      </a:r>
                    </a:p>
                  </a:txBody>
                  <a:tcPr marL="5930" marR="5930" marT="59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Focus group sulla struttura organizzativa dei CPI utilizzando la metodologia della SWOT analisi</a:t>
                      </a:r>
                    </a:p>
                  </a:txBody>
                  <a:tcPr marL="5930" marR="5930" marT="593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18</a:t>
                      </a:r>
                    </a:p>
                  </a:txBody>
                  <a:tcPr marL="5930" marR="5930" marT="59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5930" marR="5930" marT="59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16</a:t>
                      </a:r>
                    </a:p>
                  </a:txBody>
                  <a:tcPr marL="5930" marR="5930" marT="59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4374"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930" marR="5930" marT="593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930" marR="5930" marT="593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TOTALE</a:t>
                      </a:r>
                    </a:p>
                  </a:txBody>
                  <a:tcPr marL="5930" marR="5930" marT="59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1.278</a:t>
                      </a:r>
                    </a:p>
                  </a:txBody>
                  <a:tcPr marL="5930" marR="5930" marT="59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36</a:t>
                      </a:r>
                    </a:p>
                  </a:txBody>
                  <a:tcPr marL="5930" marR="5930" marT="59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467</a:t>
                      </a:r>
                    </a:p>
                  </a:txBody>
                  <a:tcPr marL="5930" marR="5930" marT="59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30101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Città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643</TotalTime>
  <Words>2821</Words>
  <Application>Microsoft Office PowerPoint</Application>
  <PresentationFormat>Presentazione su schermo (4:3)</PresentationFormat>
  <Paragraphs>487</Paragraphs>
  <Slides>22</Slides>
  <Notes>21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22</vt:i4>
      </vt:variant>
    </vt:vector>
  </HeadingPairs>
  <TitlesOfParts>
    <vt:vector size="29" baseType="lpstr">
      <vt:lpstr>ＭＳ Ｐゴシック</vt:lpstr>
      <vt:lpstr>SimSun</vt:lpstr>
      <vt:lpstr>Arial</vt:lpstr>
      <vt:lpstr>Arial Black</vt:lpstr>
      <vt:lpstr>Calibri</vt:lpstr>
      <vt:lpstr>Tahoma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College of Europe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gdoleans</dc:creator>
  <cp:lastModifiedBy>ClesSicilia03</cp:lastModifiedBy>
  <cp:revision>701</cp:revision>
  <dcterms:created xsi:type="dcterms:W3CDTF">2007-03-15T14:10:26Z</dcterms:created>
  <dcterms:modified xsi:type="dcterms:W3CDTF">2019-06-24T14:13:35Z</dcterms:modified>
</cp:coreProperties>
</file>